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4" r:id="rId3"/>
    <p:sldId id="282" r:id="rId4"/>
    <p:sldId id="290" r:id="rId5"/>
    <p:sldId id="297" r:id="rId6"/>
    <p:sldId id="291" r:id="rId7"/>
    <p:sldId id="308" r:id="rId8"/>
    <p:sldId id="309" r:id="rId9"/>
    <p:sldId id="313" r:id="rId10"/>
    <p:sldId id="310" r:id="rId11"/>
    <p:sldId id="314" r:id="rId12"/>
    <p:sldId id="317" r:id="rId13"/>
    <p:sldId id="315" r:id="rId14"/>
    <p:sldId id="318" r:id="rId15"/>
    <p:sldId id="321" r:id="rId16"/>
    <p:sldId id="322" r:id="rId17"/>
    <p:sldId id="324" r:id="rId18"/>
    <p:sldId id="326" r:id="rId19"/>
    <p:sldId id="302" r:id="rId20"/>
    <p:sldId id="263" r:id="rId21"/>
    <p:sldId id="287" r:id="rId22"/>
    <p:sldId id="320" r:id="rId23"/>
    <p:sldId id="295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829" autoAdjust="0"/>
  </p:normalViewPr>
  <p:slideViewPr>
    <p:cSldViewPr snapToGrid="0" snapToObjects="1">
      <p:cViewPr>
        <p:scale>
          <a:sx n="100" d="100"/>
          <a:sy n="100" d="100"/>
        </p:scale>
        <p:origin x="1008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2CB51C-4917-9E07-42EC-190E547232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08045-933A-2037-3E13-D7A06AC660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B0B75-50DE-4272-8CFB-77EAB031FAB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F3BB8-EBD3-A71C-CB66-734FEAA74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9C28B-EFD8-EC79-E26D-8A86E6A19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AFE0D-B680-460B-9E90-97D2F8AAE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0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8431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0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F3E8-6277-31BF-AD53-BCDCCA6D0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4D9037-2C86-F90E-BD6D-E6FE49BEE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C399E-79C5-94D2-E07C-93101DC53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63726-B109-685F-D507-85428DB30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3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F3E8-6277-31BF-AD53-BCDCCA6D0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4D9037-2C86-F90E-BD6D-E6FE49BEE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C399E-79C5-94D2-E07C-93101DC53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63726-B109-685F-D507-85428DB30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htehrani@shari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1239" TargetMode="External"/><Relationship Id="rId7" Type="http://schemas.openxmlformats.org/officeDocument/2006/relationships/hyperlink" Target="https://arxiv.org/abs/2310.04687v3/?utm_source=chatgpt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310.04687" TargetMode="External"/><Relationship Id="rId5" Type="http://schemas.openxmlformats.org/officeDocument/2006/relationships/hyperlink" Target="https://arxiv.org/abs/2312.11285arXiv+1arXiv+1" TargetMode="External"/><Relationship Id="rId4" Type="http://schemas.openxmlformats.org/officeDocument/2006/relationships/hyperlink" Target="https://arxiv.org/abs/2303.01469arXiv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1123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312.11285arXiv+1arXiv+1" TargetMode="External"/><Relationship Id="rId4" Type="http://schemas.openxmlformats.org/officeDocument/2006/relationships/hyperlink" Target="https://arxiv.org/abs/2303.01469arXiv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pyimagesearch.com/2016/09/26/a-simple-neural-network-wit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2784681" y="-1578324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3" name="Title"/>
          <p:cNvSpPr/>
          <p:nvPr/>
        </p:nvSpPr>
        <p:spPr>
          <a:xfrm>
            <a:off x="766572" y="1685830"/>
            <a:ext cx="7620000" cy="1111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442" b="1" dirty="0" smtClean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How Robust </a:t>
            </a:r>
            <a:r>
              <a:rPr lang="en-US" sz="3442" b="1" dirty="0" smtClean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are </a:t>
            </a:r>
            <a:r>
              <a:rPr lang="en-US" sz="3442" b="1" dirty="0" smtClean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Consistency Models?</a:t>
            </a:r>
            <a:endParaRPr lang="en-US" sz="3442" dirty="0"/>
          </a:p>
        </p:txBody>
      </p:sp>
      <p:sp>
        <p:nvSpPr>
          <p:cNvPr id="4" name="StaticPath"/>
          <p:cNvSpPr/>
          <p:nvPr/>
        </p:nvSpPr>
        <p:spPr>
          <a:xfrm>
            <a:off x="7918799" y="3357658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5" name="StaticPath"/>
          <p:cNvSpPr/>
          <p:nvPr/>
        </p:nvSpPr>
        <p:spPr>
          <a:xfrm>
            <a:off x="-229267" y="-1222724"/>
            <a:ext cx="1991678" cy="1991677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83ED5-ABCB-9918-C558-B5D09AD2DB51}"/>
              </a:ext>
            </a:extLst>
          </p:cNvPr>
          <p:cNvSpPr txBox="1"/>
          <p:nvPr/>
        </p:nvSpPr>
        <p:spPr>
          <a:xfrm>
            <a:off x="0" y="477416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9AE3C8E-07BC-416B-B909-8D27C90E1ABC}" type="slidenum">
              <a:rPr lang="en-US" smtClean="0"/>
              <a:t>1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41184-5617-AED0-5F54-2AB3ED75CF48}"/>
              </a:ext>
            </a:extLst>
          </p:cNvPr>
          <p:cNvSpPr txBox="1"/>
          <p:nvPr/>
        </p:nvSpPr>
        <p:spPr>
          <a:xfrm>
            <a:off x="2542582" y="4126547"/>
            <a:ext cx="398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Author: </a:t>
            </a:r>
            <a:r>
              <a:rPr lang="en-US" sz="1200" b="0" i="0" dirty="0" err="1" smtClean="0">
                <a:solidFill>
                  <a:srgbClr val="1F1F1F"/>
                </a:solidFill>
                <a:effectLst/>
                <a:latin typeface="Google Sans"/>
              </a:rPr>
              <a:t>MohammadParsa</a:t>
            </a:r>
            <a:r>
              <a:rPr lang="en-US" sz="1200" b="0" i="0" dirty="0" smtClean="0">
                <a:solidFill>
                  <a:srgbClr val="1F1F1F"/>
                </a:solidFill>
                <a:effectLst/>
                <a:latin typeface="Google Sans"/>
              </a:rPr>
              <a:t> Dini</a:t>
            </a:r>
          </a:p>
          <a:p>
            <a:pPr algn="ctr"/>
            <a:r>
              <a:rPr lang="en-US" sz="1200" u="sng" dirty="0" smtClean="0">
                <a:solidFill>
                  <a:schemeClr val="accent1"/>
                </a:solidFill>
              </a:rPr>
              <a:t>m.parsa.dini@gmail.com</a:t>
            </a:r>
            <a:r>
              <a:rPr lang="en-US" sz="1200" b="0" i="0" dirty="0" smtClean="0">
                <a:solidFill>
                  <a:srgbClr val="1F1F1F"/>
                </a:solidFill>
                <a:effectLst/>
                <a:latin typeface="Google Sans"/>
              </a:rPr>
              <a:t> </a:t>
            </a:r>
          </a:p>
          <a:p>
            <a:pPr algn="ctr"/>
            <a:r>
              <a:rPr lang="en-US" sz="1200" dirty="0" smtClean="0">
                <a:solidFill>
                  <a:srgbClr val="1F1F1F"/>
                </a:solidFill>
                <a:latin typeface="Google Sans"/>
              </a:rPr>
              <a:t>Student ID:</a:t>
            </a:r>
            <a:r>
              <a:rPr lang="en-US" sz="1200" b="0" i="0" dirty="0" smtClean="0">
                <a:solidFill>
                  <a:srgbClr val="1F1F1F"/>
                </a:solidFill>
                <a:effectLst/>
                <a:latin typeface="Google Sans"/>
              </a:rPr>
              <a:t> 400101204</a:t>
            </a:r>
            <a:endParaRPr lang="en-US" sz="12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DF3A-83CE-9F83-A004-FFA9DA273CA2}"/>
              </a:ext>
            </a:extLst>
          </p:cNvPr>
          <p:cNvSpPr txBox="1"/>
          <p:nvPr/>
        </p:nvSpPr>
        <p:spPr>
          <a:xfrm>
            <a:off x="3216506" y="2874628"/>
            <a:ext cx="24723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 smtClean="0"/>
              <a:t>Instructor: </a:t>
            </a:r>
            <a:r>
              <a:rPr lang="en-US" sz="1300" dirty="0" smtClean="0"/>
              <a:t>Dr. Mehd</a:t>
            </a:r>
            <a:r>
              <a:rPr lang="en-US" sz="1300" dirty="0" smtClean="0"/>
              <a:t>i </a:t>
            </a:r>
            <a:r>
              <a:rPr lang="en-US" sz="1300" dirty="0" err="1" smtClean="0"/>
              <a:t>Fardmanesh</a:t>
            </a:r>
            <a:endParaRPr lang="en-US" sz="1300" dirty="0" smtClean="0"/>
          </a:p>
          <a:p>
            <a:pPr algn="ctr"/>
            <a:r>
              <a:rPr lang="en-US" sz="1300" dirty="0" smtClean="0">
                <a:hlinkClick r:id="rId3"/>
              </a:rPr>
              <a:t>fardmanesh</a:t>
            </a:r>
            <a:r>
              <a:rPr lang="en-US" sz="1300" dirty="0" smtClean="0">
                <a:hlinkClick r:id="rId3"/>
              </a:rPr>
              <a:t>@sharif.edu</a:t>
            </a:r>
            <a:endParaRPr lang="en-US" sz="1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78828"/>
            <a:ext cx="1754723" cy="17538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42582" y="2874498"/>
            <a:ext cx="4100206" cy="1908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0027" y="3526559"/>
            <a:ext cx="2497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/>
              <a:t>Supervisor: Dr. </a:t>
            </a:r>
            <a:r>
              <a:rPr lang="en-US" sz="1300" dirty="0" err="1" smtClean="0"/>
              <a:t>Arash</a:t>
            </a:r>
            <a:r>
              <a:rPr lang="en-US" sz="1300" dirty="0" smtClean="0"/>
              <a:t> </a:t>
            </a:r>
            <a:r>
              <a:rPr lang="en-US" sz="1300" dirty="0" err="1" smtClean="0"/>
              <a:t>Amini</a:t>
            </a:r>
            <a:endParaRPr lang="en-US" sz="1300" dirty="0" smtClean="0"/>
          </a:p>
          <a:p>
            <a:pPr algn="ctr"/>
            <a:r>
              <a:rPr lang="en-US" sz="1300" u="sng" dirty="0" smtClean="0">
                <a:solidFill>
                  <a:srgbClr val="0070C0"/>
                </a:solidFill>
              </a:rPr>
              <a:t>aamini@sharif.edu</a:t>
            </a:r>
            <a:endParaRPr lang="en-US" sz="1300" u="sng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8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199864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15535" y="255771"/>
            <a:ext cx="5951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Adversarial Attacks in Deep Neural Nets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459415" y="956403"/>
            <a:ext cx="809427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small, human-imperceptible perturbations can trick neural </a:t>
            </a:r>
            <a:r>
              <a:rPr lang="en-US" dirty="0" smtClean="0"/>
              <a:t>networks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Objective:    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FGSM : With high probability there exists universal perturbations that can fool the model.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PGD: searches locally &amp; capture more </a:t>
            </a:r>
          </a:p>
          <a:p>
            <a:r>
              <a:rPr lang="en-US" dirty="0" smtClean="0"/>
              <a:t>perturbations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4014" y="1942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2</a:t>
            </a:r>
            <a:endParaRPr lang="en-US" sz="36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77" y="477416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10/22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948" y="2886592"/>
            <a:ext cx="4004052" cy="1899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02015" y="2039795"/>
                <a:ext cx="3938579" cy="454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ES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es-ES" i="1" dirty="0" smtClean="0"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[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ES" i="0" dirty="0" err="1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lim>
                      </m:limLow>
                      <m:r>
                        <a:rPr lang="es-ES" i="1" dirty="0"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s-ES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 dirty="0" err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i="1" dirty="0" err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​</m:t>
                          </m:r>
                          <m:d>
                            <m:d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i="1" dirty="0" err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i="1" dirty="0" err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15" y="2039795"/>
                <a:ext cx="3938579" cy="454740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75066" y="3423968"/>
                <a:ext cx="4064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i="1" dirty="0">
                          <a:latin typeface="Cambria Math" panose="02040503050406030204" pitchFamily="18" charset="0"/>
                        </a:rPr>
                        <m:t>​(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66" y="3423968"/>
                <a:ext cx="40648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72635" y="4365494"/>
                <a:ext cx="4779706" cy="381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𝑝𝑟𝑜𝑗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l-GR" i="1" dirty="0">
                          <a:latin typeface="Cambria Math" panose="02040503050406030204" pitchFamily="18" charset="0"/>
                        </a:rPr>
                        <m:t>​(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35" y="4365494"/>
                <a:ext cx="4779706" cy="381195"/>
              </a:xfrm>
              <a:prstGeom prst="rect">
                <a:avLst/>
              </a:prstGeom>
              <a:blipFill>
                <a:blip r:embed="rId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219001" y="475346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Image 2.1 Misclassification on Deep Neural Networks by additive perturbations</a:t>
            </a:r>
            <a:endParaRPr lang="en-US" sz="800" dirty="0"/>
          </a:p>
          <a:p>
            <a:r>
              <a:rPr lang="en-US" sz="800" dirty="0" smtClean="0">
                <a:solidFill>
                  <a:schemeClr val="accent5"/>
                </a:solidFill>
              </a:rPr>
              <a:t>https://arxiv.com/21.3955.788</a:t>
            </a:r>
            <a:endParaRPr lang="en-US" sz="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1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96F5098-D264-B2D7-BA14-C38F9E758B4D}"/>
              </a:ext>
            </a:extLst>
          </p:cNvPr>
          <p:cNvGrpSpPr/>
          <p:nvPr/>
        </p:nvGrpSpPr>
        <p:grpSpPr>
          <a:xfrm>
            <a:off x="2139696" y="3631242"/>
            <a:ext cx="1365504" cy="304783"/>
            <a:chOff x="2139696" y="3631242"/>
            <a:chExt cx="1365504" cy="30478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7DC549-346E-9198-B0A3-A33E16613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496" y="3783634"/>
              <a:ext cx="106070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C43B91B-B6E7-6DB1-8F73-645D4C882DDA}"/>
                </a:ext>
              </a:extLst>
            </p:cNvPr>
            <p:cNvSpPr/>
            <p:nvPr/>
          </p:nvSpPr>
          <p:spPr>
            <a:xfrm>
              <a:off x="2139696" y="3631242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1D2F54-BAF9-8F97-06E9-9BF592F726E9}"/>
              </a:ext>
            </a:extLst>
          </p:cNvPr>
          <p:cNvSpPr/>
          <p:nvPr/>
        </p:nvSpPr>
        <p:spPr>
          <a:xfrm>
            <a:off x="3675888" y="2839973"/>
            <a:ext cx="1792224" cy="16581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31E22A-FF7D-7E7D-A1C6-752EF0C8E0B9}"/>
              </a:ext>
            </a:extLst>
          </p:cNvPr>
          <p:cNvSpPr/>
          <p:nvPr/>
        </p:nvSpPr>
        <p:spPr>
          <a:xfrm>
            <a:off x="3765499" y="2291333"/>
            <a:ext cx="1613002" cy="14923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5252AA-519B-98CD-A64D-C060963BF582}"/>
              </a:ext>
            </a:extLst>
          </p:cNvPr>
          <p:cNvSpPr/>
          <p:nvPr/>
        </p:nvSpPr>
        <p:spPr>
          <a:xfrm>
            <a:off x="3855111" y="1742693"/>
            <a:ext cx="1433779" cy="13268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66830A-A9A5-35FD-FF51-7B0BC0613CD9}"/>
              </a:ext>
            </a:extLst>
          </p:cNvPr>
          <p:cNvSpPr/>
          <p:nvPr/>
        </p:nvSpPr>
        <p:spPr>
          <a:xfrm>
            <a:off x="3926800" y="1194056"/>
            <a:ext cx="1290401" cy="11941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189780-BBC3-BC73-6EE6-D21FE7C10F33}"/>
              </a:ext>
            </a:extLst>
          </p:cNvPr>
          <p:cNvSpPr/>
          <p:nvPr/>
        </p:nvSpPr>
        <p:spPr>
          <a:xfrm>
            <a:off x="3991320" y="645415"/>
            <a:ext cx="1161361" cy="1074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E3A69-2BE7-D1C8-CF20-700D595C1BA7}"/>
              </a:ext>
            </a:extLst>
          </p:cNvPr>
          <p:cNvSpPr txBox="1"/>
          <p:nvPr/>
        </p:nvSpPr>
        <p:spPr>
          <a:xfrm>
            <a:off x="1675885" y="868350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  <a:endParaRPr lang="en-US" sz="44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1450386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0A8CA-58DA-9209-4CAA-14FB95628F33}"/>
              </a:ext>
            </a:extLst>
          </p:cNvPr>
          <p:cNvSpPr txBox="1"/>
          <p:nvPr/>
        </p:nvSpPr>
        <p:spPr>
          <a:xfrm>
            <a:off x="7415039" y="1498757"/>
            <a:ext cx="175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Motives for </a:t>
            </a:r>
          </a:p>
          <a:p>
            <a:r>
              <a:rPr lang="en-US" sz="1600" b="1" dirty="0" smtClean="0"/>
              <a:t>Robust Generative</a:t>
            </a:r>
          </a:p>
          <a:p>
            <a:r>
              <a:rPr lang="en-US" sz="1600" b="1" dirty="0" smtClean="0"/>
              <a:t>Models </a:t>
            </a:r>
            <a:endParaRPr 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866738-657D-9964-D335-A7597CBEC89A}"/>
              </a:ext>
            </a:extLst>
          </p:cNvPr>
          <p:cNvSpPr txBox="1"/>
          <p:nvPr/>
        </p:nvSpPr>
        <p:spPr>
          <a:xfrm>
            <a:off x="1670684" y="2121860"/>
            <a:ext cx="5229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673EEA-86CF-0E5F-8356-3616471443E9}"/>
              </a:ext>
            </a:extLst>
          </p:cNvPr>
          <p:cNvSpPr txBox="1"/>
          <p:nvPr/>
        </p:nvSpPr>
        <p:spPr>
          <a:xfrm>
            <a:off x="104378" y="2219827"/>
            <a:ext cx="163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Background &amp; </a:t>
            </a:r>
          </a:p>
          <a:p>
            <a:pPr algn="ctr"/>
            <a:r>
              <a:rPr lang="en-US" sz="1600" b="1" dirty="0" smtClean="0"/>
              <a:t>Literature review</a:t>
            </a:r>
            <a:endParaRPr lang="en-US" sz="1600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97362A-C684-9C08-405C-D2D178C03F10}"/>
              </a:ext>
            </a:extLst>
          </p:cNvPr>
          <p:cNvGrpSpPr/>
          <p:nvPr/>
        </p:nvGrpSpPr>
        <p:grpSpPr>
          <a:xfrm>
            <a:off x="5557723" y="2909119"/>
            <a:ext cx="1396984" cy="304783"/>
            <a:chOff x="5557723" y="2909119"/>
            <a:chExt cx="1396984" cy="30478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524F04-7FA4-7F60-0DBD-9EC318B2D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7723" y="3061511"/>
              <a:ext cx="1092184" cy="804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DC829D-5ECA-AF69-F852-E9945705C755}"/>
                </a:ext>
              </a:extLst>
            </p:cNvPr>
            <p:cNvSpPr/>
            <p:nvPr/>
          </p:nvSpPr>
          <p:spPr>
            <a:xfrm flipH="1">
              <a:off x="6649907" y="290911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2676789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237C03-2EBB-99F8-5375-4684E73B60FD}"/>
              </a:ext>
            </a:extLst>
          </p:cNvPr>
          <p:cNvSpPr txBox="1"/>
          <p:nvPr/>
        </p:nvSpPr>
        <p:spPr>
          <a:xfrm>
            <a:off x="7514803" y="2786716"/>
            <a:ext cx="1334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Our ideas &amp; </a:t>
            </a:r>
          </a:p>
          <a:p>
            <a:pPr algn="ctr"/>
            <a:r>
              <a:rPr lang="en-US" sz="1600" b="1" dirty="0" smtClean="0"/>
              <a:t>Methodology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3EDB0F-E717-83E8-2EDB-FA2C05D15875}"/>
              </a:ext>
            </a:extLst>
          </p:cNvPr>
          <p:cNvSpPr txBox="1"/>
          <p:nvPr/>
        </p:nvSpPr>
        <p:spPr>
          <a:xfrm>
            <a:off x="1675885" y="3406959"/>
            <a:ext cx="5587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5CC5C7-6F0A-C408-11FF-079267632C94}"/>
              </a:ext>
            </a:extLst>
          </p:cNvPr>
          <p:cNvSpPr txBox="1"/>
          <p:nvPr/>
        </p:nvSpPr>
        <p:spPr>
          <a:xfrm>
            <a:off x="209715" y="3289201"/>
            <a:ext cx="1491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Conclusion</a:t>
            </a:r>
            <a:r>
              <a:rPr lang="en-US" b="1" dirty="0"/>
              <a:t> </a:t>
            </a:r>
            <a:r>
              <a:rPr lang="en-US" b="1" dirty="0" smtClean="0"/>
              <a:t>&amp;</a:t>
            </a:r>
            <a:r>
              <a:rPr lang="en-US" b="1" dirty="0" smtClean="0"/>
              <a:t> </a:t>
            </a:r>
          </a:p>
          <a:p>
            <a:pPr algn="ctr"/>
            <a:r>
              <a:rPr lang="en-US" b="1" dirty="0" smtClean="0"/>
              <a:t>References </a:t>
            </a:r>
            <a:endParaRPr lang="en-US" b="1" dirty="0" smtClean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713E53-01C7-C4B0-396D-3AE77939D4C8}"/>
              </a:ext>
            </a:extLst>
          </p:cNvPr>
          <p:cNvSpPr txBox="1"/>
          <p:nvPr/>
        </p:nvSpPr>
        <p:spPr>
          <a:xfrm>
            <a:off x="0" y="47741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EE8509-0646-4269-BDD5-5D16CDC4E1DB}" type="slidenum">
              <a:rPr lang="en-US" smtClean="0"/>
              <a:t>11</a:t>
            </a:fld>
            <a:r>
              <a:rPr lang="en-US" dirty="0" smtClean="0"/>
              <a:t>/27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3675888" y="214778"/>
            <a:ext cx="156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Overview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65679" y="1070572"/>
            <a:ext cx="15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brief overview</a:t>
            </a:r>
            <a:endParaRPr lang="en-US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B83AC4-669E-D740-2D53-AAD1DC7AE9BC}"/>
              </a:ext>
            </a:extLst>
          </p:cNvPr>
          <p:cNvGrpSpPr/>
          <p:nvPr/>
        </p:nvGrpSpPr>
        <p:grpSpPr>
          <a:xfrm>
            <a:off x="2139696" y="1088954"/>
            <a:ext cx="1715414" cy="304783"/>
            <a:chOff x="2139696" y="2354189"/>
            <a:chExt cx="1554114" cy="30478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6E56B7-6B3A-B011-50C2-3CC37AA72C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496" y="2506581"/>
              <a:ext cx="1249314" cy="131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B35B74D-9631-2112-8D32-8E45B169D864}"/>
                </a:ext>
              </a:extLst>
            </p:cNvPr>
            <p:cNvSpPr/>
            <p:nvPr/>
          </p:nvSpPr>
          <p:spPr>
            <a:xfrm>
              <a:off x="2139696" y="235418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1447D-3BFC-8FF2-0422-C9BEF526DC66}"/>
              </a:ext>
            </a:extLst>
          </p:cNvPr>
          <p:cNvGrpSpPr/>
          <p:nvPr/>
        </p:nvGrpSpPr>
        <p:grpSpPr>
          <a:xfrm>
            <a:off x="5378501" y="1693505"/>
            <a:ext cx="1576206" cy="304783"/>
            <a:chOff x="5281721" y="1705194"/>
            <a:chExt cx="1576206" cy="30478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B059223-BD4B-9C29-5253-AFA116F92E06}"/>
                </a:ext>
              </a:extLst>
            </p:cNvPr>
            <p:cNvCxnSpPr>
              <a:cxnSpLocks/>
            </p:cNvCxnSpPr>
            <p:nvPr/>
          </p:nvCxnSpPr>
          <p:spPr>
            <a:xfrm>
              <a:off x="5281721" y="1857586"/>
              <a:ext cx="127140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3090F2-C967-2C02-9774-4FB191A3BF29}"/>
                </a:ext>
              </a:extLst>
            </p:cNvPr>
            <p:cNvSpPr/>
            <p:nvPr/>
          </p:nvSpPr>
          <p:spPr>
            <a:xfrm flipH="1">
              <a:off x="6553127" y="1705194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C283DB7-9A91-4503-6806-376BB8C1CB2A}"/>
              </a:ext>
            </a:extLst>
          </p:cNvPr>
          <p:cNvGrpSpPr/>
          <p:nvPr/>
        </p:nvGrpSpPr>
        <p:grpSpPr>
          <a:xfrm>
            <a:off x="2139696" y="2354189"/>
            <a:ext cx="1554114" cy="304783"/>
            <a:chOff x="2139696" y="2354189"/>
            <a:chExt cx="1554114" cy="30478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44D331-DB6C-ACE8-BD4A-1BB22AFFC8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496" y="2506581"/>
              <a:ext cx="1249314" cy="131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4024C56-7186-9313-88A2-11A16136B0EF}"/>
                </a:ext>
              </a:extLst>
            </p:cNvPr>
            <p:cNvSpPr/>
            <p:nvPr/>
          </p:nvSpPr>
          <p:spPr>
            <a:xfrm>
              <a:off x="2139696" y="2354189"/>
              <a:ext cx="304800" cy="3047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862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3" grpId="0"/>
      <p:bldP spid="23" grpId="0"/>
      <p:bldP spid="24" grpId="0"/>
      <p:bldP spid="33" grpId="0"/>
      <p:bldP spid="36" grpId="0"/>
      <p:bldP spid="46" grpId="0"/>
      <p:bldP spid="47" grpId="0"/>
      <p:bldP spid="54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151349" y="301834"/>
            <a:ext cx="486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Background &amp; Literature Review</a:t>
            </a:r>
            <a:endParaRPr lang="en-US" sz="2800" dirty="0"/>
          </a:p>
        </p:txBody>
      </p:sp>
      <p:sp>
        <p:nvSpPr>
          <p:cNvPr id="5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284192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7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24" name="Rectangle 23"/>
          <p:cNvSpPr/>
          <p:nvPr/>
        </p:nvSpPr>
        <p:spPr>
          <a:xfrm>
            <a:off x="1783091" y="1867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3</a:t>
            </a:r>
            <a:endParaRPr lang="en-US" sz="36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77416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12/22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894691" y="4636376"/>
                <a:ext cx="446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691" y="4636376"/>
                <a:ext cx="446045" cy="369332"/>
              </a:xfrm>
              <a:prstGeom prst="rect">
                <a:avLst/>
              </a:prstGeom>
              <a:blipFill>
                <a:blip r:embed="rId5"/>
                <a:stretch>
                  <a:fillRect l="-4110" r="-342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83920" y="1022119"/>
            <a:ext cx="6080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Improving Adversarial Attacks on Latent Diffusion </a:t>
            </a:r>
            <a:r>
              <a:rPr lang="en-US" b="1" dirty="0" smtClean="0"/>
              <a:t>Models(LDMs) </a:t>
            </a:r>
            <a:r>
              <a:rPr lang="en-US" dirty="0"/>
              <a:t>(ICLR 2024): Attacked latent variables using PGD, showing how adversarial edits propagate through the </a:t>
            </a:r>
            <a:r>
              <a:rPr lang="en-US" dirty="0" smtClean="0"/>
              <a:t>decoder. Analyzed </a:t>
            </a:r>
            <a:r>
              <a:rPr lang="en-US" dirty="0"/>
              <a:t>how encoder-decoder mismatch and attention maps contribute to vulnerabilities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/>
              <a:t>Adv</a:t>
            </a:r>
            <a:r>
              <a:rPr lang="en-US" b="1" dirty="0"/>
              <a:t>-Diffusion</a:t>
            </a:r>
            <a:r>
              <a:rPr lang="en-US" dirty="0"/>
              <a:t> (CVPR 2024): Used imperceptible latent perturbations to alter face identity while preserving realism.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4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95" y="1084561"/>
            <a:ext cx="5867074" cy="16814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3091" y="1867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3</a:t>
            </a:r>
            <a:endParaRPr lang="en-US" sz="36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6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284192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7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45077" y="263446"/>
            <a:ext cx="6050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Improving</a:t>
            </a:r>
            <a:r>
              <a:rPr lang="en-US" sz="2800" b="1" dirty="0"/>
              <a:t> </a:t>
            </a:r>
            <a:r>
              <a:rPr lang="en-US" sz="2800" dirty="0"/>
              <a:t>Adversarial</a:t>
            </a:r>
            <a:r>
              <a:rPr lang="en-US" sz="2800" b="1" dirty="0"/>
              <a:t> </a:t>
            </a:r>
            <a:r>
              <a:rPr lang="en-US" sz="2800" dirty="0"/>
              <a:t>Attacks</a:t>
            </a:r>
            <a:r>
              <a:rPr lang="en-US" sz="2800" b="1" dirty="0"/>
              <a:t> </a:t>
            </a:r>
            <a:r>
              <a:rPr lang="en-US" sz="2800" dirty="0"/>
              <a:t>on</a:t>
            </a:r>
            <a:r>
              <a:rPr lang="en-US" sz="2800" b="1" dirty="0" smtClean="0"/>
              <a:t> </a:t>
            </a:r>
            <a:r>
              <a:rPr lang="en-US" sz="2800" dirty="0"/>
              <a:t>LDMS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3266530"/>
            <a:ext cx="3843020" cy="60136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77416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13/22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45077" y="27660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algorithm 3.1 Improving Adversarial Attacks on Latent Diffusion Models</a:t>
            </a:r>
            <a:endParaRPr lang="en-US" sz="800" dirty="0"/>
          </a:p>
          <a:p>
            <a:r>
              <a:rPr lang="en-US" sz="800" dirty="0" smtClean="0">
                <a:solidFill>
                  <a:schemeClr val="accent5"/>
                </a:solidFill>
              </a:rPr>
              <a:t>https://arxiv.com/21.3955.788</a:t>
            </a:r>
            <a:endParaRPr lang="en-US" sz="800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68045" y="3599082"/>
                <a:ext cx="446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45" y="3599082"/>
                <a:ext cx="446045" cy="369332"/>
              </a:xfrm>
              <a:prstGeom prst="rect">
                <a:avLst/>
              </a:prstGeom>
              <a:blipFill>
                <a:blip r:embed="rId4"/>
                <a:stretch>
                  <a:fillRect l="-5479" r="-32877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112832" y="3826559"/>
            <a:ext cx="4572000" cy="7540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tries to make the </a:t>
            </a:r>
            <a:r>
              <a:rPr lang="en-US" sz="1400" b="1" dirty="0" err="1"/>
              <a:t>denoising</a:t>
            </a:r>
            <a:r>
              <a:rPr lang="en-US" sz="1400" b="1" dirty="0"/>
              <a:t> direction</a:t>
            </a:r>
            <a:r>
              <a:rPr lang="en-US" sz="1400" dirty="0"/>
              <a:t> at every </a:t>
            </a:r>
            <a:r>
              <a:rPr lang="en-US" sz="1400" dirty="0" err="1"/>
              <a:t>timestep</a:t>
            </a:r>
            <a:r>
              <a:rPr lang="en-US" sz="1400" dirty="0"/>
              <a:t> match the </a:t>
            </a:r>
            <a:r>
              <a:rPr lang="en-US" sz="1400" b="1" dirty="0"/>
              <a:t>target latent </a:t>
            </a:r>
            <a:r>
              <a:rPr lang="en-US" sz="1400" b="1" dirty="0" smtClean="0"/>
              <a:t>T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0910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83091" y="1867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3</a:t>
            </a:r>
            <a:endParaRPr lang="en-US" sz="36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6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284192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7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45077" y="263446"/>
            <a:ext cx="586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Improving</a:t>
            </a:r>
            <a:r>
              <a:rPr lang="en-US" sz="2800" b="1" dirty="0"/>
              <a:t> </a:t>
            </a:r>
            <a:r>
              <a:rPr lang="en-US" sz="2800" dirty="0"/>
              <a:t>Adversarial</a:t>
            </a:r>
            <a:r>
              <a:rPr lang="en-US" sz="2800" b="1" dirty="0"/>
              <a:t> </a:t>
            </a:r>
            <a:r>
              <a:rPr lang="en-US" sz="2800" dirty="0"/>
              <a:t>Attacks</a:t>
            </a:r>
            <a:r>
              <a:rPr lang="en-US" sz="2800" b="1" dirty="0"/>
              <a:t> </a:t>
            </a:r>
            <a:r>
              <a:rPr lang="en-US" sz="2800" dirty="0"/>
              <a:t>on</a:t>
            </a:r>
            <a:r>
              <a:rPr lang="en-US" sz="2800" b="1" dirty="0" smtClean="0"/>
              <a:t> </a:t>
            </a:r>
            <a:r>
              <a:rPr lang="en-US" sz="2800" dirty="0" smtClean="0"/>
              <a:t>LDMs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20" y="1023795"/>
            <a:ext cx="5492035" cy="28903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77416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14/22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43103" y="410486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Image 3.1  </a:t>
            </a:r>
            <a:r>
              <a:rPr lang="en-US" sz="800" dirty="0">
                <a:latin typeface="NimbusRomNo9L-Regu"/>
              </a:rPr>
              <a:t>Output images of </a:t>
            </a:r>
            <a:r>
              <a:rPr lang="en-US" sz="800" dirty="0" err="1">
                <a:latin typeface="NimbusRomNo9L-Regu"/>
              </a:rPr>
              <a:t>SDEdit</a:t>
            </a:r>
            <a:r>
              <a:rPr lang="en-US" sz="800" dirty="0">
                <a:latin typeface="NimbusRomNo9L-Regu"/>
              </a:rPr>
              <a:t> (top two rows) and </a:t>
            </a:r>
            <a:r>
              <a:rPr lang="en-US" sz="800" dirty="0" err="1">
                <a:latin typeface="NimbusRomNo9L-Regu"/>
              </a:rPr>
              <a:t>LoRA</a:t>
            </a:r>
            <a:r>
              <a:rPr lang="en-US" sz="800" dirty="0">
                <a:latin typeface="NimbusRomNo9L-Regu"/>
              </a:rPr>
              <a:t> (bottom two rows) under different attacks. The adversarial budget is </a:t>
            </a:r>
            <a:r>
              <a:rPr lang="en-US" sz="800" dirty="0" smtClean="0">
                <a:latin typeface="CMR9"/>
              </a:rPr>
              <a:t>4</a:t>
            </a:r>
            <a:r>
              <a:rPr lang="en-US" sz="800" dirty="0" smtClean="0">
                <a:latin typeface="CMMI9"/>
              </a:rPr>
              <a:t>/</a:t>
            </a:r>
            <a:r>
              <a:rPr lang="en-US" sz="800" dirty="0" smtClean="0">
                <a:latin typeface="CMR9"/>
              </a:rPr>
              <a:t>255</a:t>
            </a:r>
            <a:endParaRPr lang="en-US" sz="800" dirty="0"/>
          </a:p>
          <a:p>
            <a:r>
              <a:rPr lang="en-US" sz="800" dirty="0" smtClean="0">
                <a:solidFill>
                  <a:schemeClr val="accent5"/>
                </a:solidFill>
              </a:rPr>
              <a:t>https://arxiv.com/21.2652.548</a:t>
            </a:r>
            <a:endParaRPr lang="en-US" sz="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3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96F5098-D264-B2D7-BA14-C38F9E758B4D}"/>
              </a:ext>
            </a:extLst>
          </p:cNvPr>
          <p:cNvGrpSpPr/>
          <p:nvPr/>
        </p:nvGrpSpPr>
        <p:grpSpPr>
          <a:xfrm>
            <a:off x="2139696" y="3631242"/>
            <a:ext cx="1365504" cy="304783"/>
            <a:chOff x="2139696" y="3631242"/>
            <a:chExt cx="1365504" cy="30478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7DC549-346E-9198-B0A3-A33E16613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496" y="3783634"/>
              <a:ext cx="106070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C43B91B-B6E7-6DB1-8F73-645D4C882DDA}"/>
                </a:ext>
              </a:extLst>
            </p:cNvPr>
            <p:cNvSpPr/>
            <p:nvPr/>
          </p:nvSpPr>
          <p:spPr>
            <a:xfrm>
              <a:off x="2139696" y="3631242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1D2F54-BAF9-8F97-06E9-9BF592F726E9}"/>
              </a:ext>
            </a:extLst>
          </p:cNvPr>
          <p:cNvSpPr/>
          <p:nvPr/>
        </p:nvSpPr>
        <p:spPr>
          <a:xfrm>
            <a:off x="3675888" y="2839973"/>
            <a:ext cx="1792224" cy="16581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31E22A-FF7D-7E7D-A1C6-752EF0C8E0B9}"/>
              </a:ext>
            </a:extLst>
          </p:cNvPr>
          <p:cNvSpPr/>
          <p:nvPr/>
        </p:nvSpPr>
        <p:spPr>
          <a:xfrm>
            <a:off x="3765499" y="2291333"/>
            <a:ext cx="1613002" cy="14923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5252AA-519B-98CD-A64D-C060963BF582}"/>
              </a:ext>
            </a:extLst>
          </p:cNvPr>
          <p:cNvSpPr/>
          <p:nvPr/>
        </p:nvSpPr>
        <p:spPr>
          <a:xfrm>
            <a:off x="3855111" y="1742693"/>
            <a:ext cx="1433779" cy="13268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66830A-A9A5-35FD-FF51-7B0BC0613CD9}"/>
              </a:ext>
            </a:extLst>
          </p:cNvPr>
          <p:cNvSpPr/>
          <p:nvPr/>
        </p:nvSpPr>
        <p:spPr>
          <a:xfrm>
            <a:off x="3926800" y="1194056"/>
            <a:ext cx="1290401" cy="11941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189780-BBC3-BC73-6EE6-D21FE7C10F33}"/>
              </a:ext>
            </a:extLst>
          </p:cNvPr>
          <p:cNvSpPr/>
          <p:nvPr/>
        </p:nvSpPr>
        <p:spPr>
          <a:xfrm>
            <a:off x="3991320" y="645415"/>
            <a:ext cx="1161361" cy="1074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E3A69-2BE7-D1C8-CF20-700D595C1BA7}"/>
              </a:ext>
            </a:extLst>
          </p:cNvPr>
          <p:cNvSpPr txBox="1"/>
          <p:nvPr/>
        </p:nvSpPr>
        <p:spPr>
          <a:xfrm>
            <a:off x="1675885" y="868350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  <a:endParaRPr lang="en-US" sz="44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1450386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0A8CA-58DA-9209-4CAA-14FB95628F33}"/>
              </a:ext>
            </a:extLst>
          </p:cNvPr>
          <p:cNvSpPr txBox="1"/>
          <p:nvPr/>
        </p:nvSpPr>
        <p:spPr>
          <a:xfrm>
            <a:off x="7415039" y="1498757"/>
            <a:ext cx="175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Motives for </a:t>
            </a:r>
          </a:p>
          <a:p>
            <a:r>
              <a:rPr lang="en-US" sz="1600" b="1" dirty="0" smtClean="0"/>
              <a:t>Robust Generative</a:t>
            </a:r>
          </a:p>
          <a:p>
            <a:r>
              <a:rPr lang="en-US" sz="1600" b="1" dirty="0" smtClean="0"/>
              <a:t>Models </a:t>
            </a:r>
            <a:endParaRPr 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866738-657D-9964-D335-A7597CBEC89A}"/>
              </a:ext>
            </a:extLst>
          </p:cNvPr>
          <p:cNvSpPr txBox="1"/>
          <p:nvPr/>
        </p:nvSpPr>
        <p:spPr>
          <a:xfrm>
            <a:off x="1670684" y="2121860"/>
            <a:ext cx="5229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673EEA-86CF-0E5F-8356-3616471443E9}"/>
              </a:ext>
            </a:extLst>
          </p:cNvPr>
          <p:cNvSpPr txBox="1"/>
          <p:nvPr/>
        </p:nvSpPr>
        <p:spPr>
          <a:xfrm>
            <a:off x="104378" y="2219827"/>
            <a:ext cx="163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Background &amp; </a:t>
            </a:r>
          </a:p>
          <a:p>
            <a:pPr algn="ctr"/>
            <a:r>
              <a:rPr lang="en-US" sz="1600" b="1" dirty="0" smtClean="0"/>
              <a:t>Literature review</a:t>
            </a:r>
            <a:endParaRPr lang="en-US" sz="16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2676789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237C03-2EBB-99F8-5375-4684E73B60FD}"/>
              </a:ext>
            </a:extLst>
          </p:cNvPr>
          <p:cNvSpPr txBox="1"/>
          <p:nvPr/>
        </p:nvSpPr>
        <p:spPr>
          <a:xfrm>
            <a:off x="7514803" y="2786716"/>
            <a:ext cx="1334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Our ideas &amp; </a:t>
            </a:r>
          </a:p>
          <a:p>
            <a:pPr algn="ctr"/>
            <a:r>
              <a:rPr lang="en-US" sz="1600" b="1" dirty="0" smtClean="0"/>
              <a:t>Methodology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3EDB0F-E717-83E8-2EDB-FA2C05D15875}"/>
              </a:ext>
            </a:extLst>
          </p:cNvPr>
          <p:cNvSpPr txBox="1"/>
          <p:nvPr/>
        </p:nvSpPr>
        <p:spPr>
          <a:xfrm>
            <a:off x="1675885" y="3406959"/>
            <a:ext cx="5587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5CC5C7-6F0A-C408-11FF-079267632C94}"/>
              </a:ext>
            </a:extLst>
          </p:cNvPr>
          <p:cNvSpPr txBox="1"/>
          <p:nvPr/>
        </p:nvSpPr>
        <p:spPr>
          <a:xfrm>
            <a:off x="-75490" y="3289201"/>
            <a:ext cx="2061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Conclusion,</a:t>
            </a:r>
          </a:p>
          <a:p>
            <a:pPr algn="ctr"/>
            <a:r>
              <a:rPr lang="en-US" b="1" dirty="0" smtClean="0"/>
              <a:t>Timeline,</a:t>
            </a:r>
            <a:endParaRPr lang="en-US" b="1" dirty="0"/>
          </a:p>
          <a:p>
            <a:pPr algn="ctr"/>
            <a:r>
              <a:rPr lang="en-US" b="1" dirty="0" smtClean="0"/>
              <a:t>References &amp;</a:t>
            </a:r>
          </a:p>
          <a:p>
            <a:pPr algn="ctr"/>
            <a:r>
              <a:rPr lang="en-US" b="1" dirty="0" smtClean="0"/>
              <a:t>Acknowledgements</a:t>
            </a:r>
            <a:endParaRPr 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713E53-01C7-C4B0-396D-3AE77939D4C8}"/>
              </a:ext>
            </a:extLst>
          </p:cNvPr>
          <p:cNvSpPr txBox="1"/>
          <p:nvPr/>
        </p:nvSpPr>
        <p:spPr>
          <a:xfrm>
            <a:off x="0" y="47741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EE8509-0646-4269-BDD5-5D16CDC4E1DB}" type="slidenum">
              <a:rPr lang="en-US" smtClean="0"/>
              <a:t>15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3675888" y="214778"/>
            <a:ext cx="156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Overview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65679" y="1070572"/>
            <a:ext cx="15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brief overview</a:t>
            </a:r>
            <a:endParaRPr lang="en-US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B83AC4-669E-D740-2D53-AAD1DC7AE9BC}"/>
              </a:ext>
            </a:extLst>
          </p:cNvPr>
          <p:cNvGrpSpPr/>
          <p:nvPr/>
        </p:nvGrpSpPr>
        <p:grpSpPr>
          <a:xfrm>
            <a:off x="2139696" y="1088954"/>
            <a:ext cx="1715414" cy="304783"/>
            <a:chOff x="2139696" y="2354189"/>
            <a:chExt cx="1554114" cy="30478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6E56B7-6B3A-B011-50C2-3CC37AA72C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496" y="2506581"/>
              <a:ext cx="1249314" cy="131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B35B74D-9631-2112-8D32-8E45B169D864}"/>
                </a:ext>
              </a:extLst>
            </p:cNvPr>
            <p:cNvSpPr/>
            <p:nvPr/>
          </p:nvSpPr>
          <p:spPr>
            <a:xfrm>
              <a:off x="2139696" y="235418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1447D-3BFC-8FF2-0422-C9BEF526DC66}"/>
              </a:ext>
            </a:extLst>
          </p:cNvPr>
          <p:cNvGrpSpPr/>
          <p:nvPr/>
        </p:nvGrpSpPr>
        <p:grpSpPr>
          <a:xfrm>
            <a:off x="5378501" y="1693505"/>
            <a:ext cx="1576206" cy="304783"/>
            <a:chOff x="5281721" y="1705194"/>
            <a:chExt cx="1576206" cy="30478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B059223-BD4B-9C29-5253-AFA116F92E06}"/>
                </a:ext>
              </a:extLst>
            </p:cNvPr>
            <p:cNvCxnSpPr>
              <a:cxnSpLocks/>
            </p:cNvCxnSpPr>
            <p:nvPr/>
          </p:nvCxnSpPr>
          <p:spPr>
            <a:xfrm>
              <a:off x="5281721" y="1857586"/>
              <a:ext cx="127140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3090F2-C967-2C02-9774-4FB191A3BF29}"/>
                </a:ext>
              </a:extLst>
            </p:cNvPr>
            <p:cNvSpPr/>
            <p:nvPr/>
          </p:nvSpPr>
          <p:spPr>
            <a:xfrm flipH="1">
              <a:off x="6553127" y="1705194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B83AC4-669E-D740-2D53-AAD1DC7AE9BC}"/>
              </a:ext>
            </a:extLst>
          </p:cNvPr>
          <p:cNvGrpSpPr/>
          <p:nvPr/>
        </p:nvGrpSpPr>
        <p:grpSpPr>
          <a:xfrm>
            <a:off x="2131985" y="2332711"/>
            <a:ext cx="1554114" cy="304783"/>
            <a:chOff x="2139696" y="2354189"/>
            <a:chExt cx="1554114" cy="30478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6E56B7-6B3A-B011-50C2-3CC37AA72C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496" y="2506581"/>
              <a:ext cx="1249314" cy="131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35B74D-9631-2112-8D32-8E45B169D864}"/>
                </a:ext>
              </a:extLst>
            </p:cNvPr>
            <p:cNvSpPr/>
            <p:nvPr/>
          </p:nvSpPr>
          <p:spPr>
            <a:xfrm>
              <a:off x="2139696" y="235418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7F966E4-47D5-C2B8-457A-C7CD096431D5}"/>
              </a:ext>
            </a:extLst>
          </p:cNvPr>
          <p:cNvGrpSpPr/>
          <p:nvPr/>
        </p:nvGrpSpPr>
        <p:grpSpPr>
          <a:xfrm>
            <a:off x="5553432" y="2917165"/>
            <a:ext cx="1396984" cy="304783"/>
            <a:chOff x="5557723" y="2909119"/>
            <a:chExt cx="1396984" cy="30478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869849B-72F5-12D5-F996-02CFBDC90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7723" y="3061511"/>
              <a:ext cx="1092184" cy="804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4B5CCC-96F8-E58C-8B10-E7BB31CC64A8}"/>
                </a:ext>
              </a:extLst>
            </p:cNvPr>
            <p:cNvSpPr/>
            <p:nvPr/>
          </p:nvSpPr>
          <p:spPr>
            <a:xfrm flipH="1">
              <a:off x="6649907" y="2909119"/>
              <a:ext cx="304800" cy="3047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955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3" grpId="0"/>
      <p:bldP spid="23" grpId="0"/>
      <p:bldP spid="24" grpId="0"/>
      <p:bldP spid="33" grpId="0"/>
      <p:bldP spid="36" grpId="0"/>
      <p:bldP spid="46" grpId="0"/>
      <p:bldP spid="47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151349" y="301834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Our ideas</a:t>
            </a:r>
            <a:endParaRPr lang="en-US" sz="2800" dirty="0"/>
          </a:p>
        </p:txBody>
      </p:sp>
      <p:sp>
        <p:nvSpPr>
          <p:cNvPr id="5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284192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7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24" name="Rectangle 23"/>
          <p:cNvSpPr/>
          <p:nvPr/>
        </p:nvSpPr>
        <p:spPr>
          <a:xfrm>
            <a:off x="1783091" y="1867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4</a:t>
            </a:r>
            <a:endParaRPr lang="en-US" sz="36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77416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16</a:t>
            </a:r>
            <a:r>
              <a:rPr lang="en-US" dirty="0" smtClean="0"/>
              <a:t>/22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894691" y="4636376"/>
                <a:ext cx="446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691" y="4636376"/>
                <a:ext cx="446045" cy="369332"/>
              </a:xfrm>
              <a:prstGeom prst="rect">
                <a:avLst/>
              </a:prstGeom>
              <a:blipFill>
                <a:blip r:embed="rId5"/>
                <a:stretch>
                  <a:fillRect l="-4110" r="-342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83920" y="1022119"/>
            <a:ext cx="6080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base consistency model 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Apply </a:t>
            </a:r>
            <a:r>
              <a:rPr lang="en-US" dirty="0"/>
              <a:t>gradient-based attacks: FGSM, PGD on input or noisy </a:t>
            </a:r>
            <a:r>
              <a:rPr lang="en-US" dirty="0" err="1" smtClean="0"/>
              <a:t>latents</a:t>
            </a:r>
            <a:r>
              <a:rPr lang="en-US" dirty="0" smtClean="0"/>
              <a:t>(inputs)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Analyze </a:t>
            </a:r>
            <a:r>
              <a:rPr lang="en-US" dirty="0"/>
              <a:t>output differences (LPIPS, FID)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Introduce &amp; Define an </a:t>
            </a:r>
            <a:r>
              <a:rPr lang="en-US" dirty="0"/>
              <a:t>adversarial </a:t>
            </a:r>
            <a:r>
              <a:rPr lang="en-US" dirty="0" smtClean="0"/>
              <a:t>training for the proposed </a:t>
            </a:r>
            <a:r>
              <a:rPr lang="en-US" dirty="0" smtClean="0"/>
              <a:t>attack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Analyze how the perturbed input will effect the backward diffusion process?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1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1D2F54-BAF9-8F97-06E9-9BF592F726E9}"/>
              </a:ext>
            </a:extLst>
          </p:cNvPr>
          <p:cNvSpPr/>
          <p:nvPr/>
        </p:nvSpPr>
        <p:spPr>
          <a:xfrm>
            <a:off x="3675888" y="2839973"/>
            <a:ext cx="1792224" cy="16581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31E22A-FF7D-7E7D-A1C6-752EF0C8E0B9}"/>
              </a:ext>
            </a:extLst>
          </p:cNvPr>
          <p:cNvSpPr/>
          <p:nvPr/>
        </p:nvSpPr>
        <p:spPr>
          <a:xfrm>
            <a:off x="3765499" y="2291333"/>
            <a:ext cx="1613002" cy="14923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5252AA-519B-98CD-A64D-C060963BF582}"/>
              </a:ext>
            </a:extLst>
          </p:cNvPr>
          <p:cNvSpPr/>
          <p:nvPr/>
        </p:nvSpPr>
        <p:spPr>
          <a:xfrm>
            <a:off x="3855111" y="1742693"/>
            <a:ext cx="1433779" cy="13268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66830A-A9A5-35FD-FF51-7B0BC0613CD9}"/>
              </a:ext>
            </a:extLst>
          </p:cNvPr>
          <p:cNvSpPr/>
          <p:nvPr/>
        </p:nvSpPr>
        <p:spPr>
          <a:xfrm>
            <a:off x="3926800" y="1194056"/>
            <a:ext cx="1290401" cy="11941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189780-BBC3-BC73-6EE6-D21FE7C10F33}"/>
              </a:ext>
            </a:extLst>
          </p:cNvPr>
          <p:cNvSpPr/>
          <p:nvPr/>
        </p:nvSpPr>
        <p:spPr>
          <a:xfrm>
            <a:off x="3991320" y="645415"/>
            <a:ext cx="1161361" cy="1074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E3A69-2BE7-D1C8-CF20-700D595C1BA7}"/>
              </a:ext>
            </a:extLst>
          </p:cNvPr>
          <p:cNvSpPr txBox="1"/>
          <p:nvPr/>
        </p:nvSpPr>
        <p:spPr>
          <a:xfrm>
            <a:off x="1675885" y="868350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  <a:endParaRPr lang="en-US" sz="44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1450386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0A8CA-58DA-9209-4CAA-14FB95628F33}"/>
              </a:ext>
            </a:extLst>
          </p:cNvPr>
          <p:cNvSpPr txBox="1"/>
          <p:nvPr/>
        </p:nvSpPr>
        <p:spPr>
          <a:xfrm>
            <a:off x="7415039" y="1498757"/>
            <a:ext cx="175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Motives for </a:t>
            </a:r>
          </a:p>
          <a:p>
            <a:r>
              <a:rPr lang="en-US" sz="1600" b="1" dirty="0" smtClean="0"/>
              <a:t>Robust Generative</a:t>
            </a:r>
          </a:p>
          <a:p>
            <a:r>
              <a:rPr lang="en-US" sz="1600" b="1" dirty="0" smtClean="0"/>
              <a:t>Models </a:t>
            </a:r>
            <a:endParaRPr 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866738-657D-9964-D335-A7597CBEC89A}"/>
              </a:ext>
            </a:extLst>
          </p:cNvPr>
          <p:cNvSpPr txBox="1"/>
          <p:nvPr/>
        </p:nvSpPr>
        <p:spPr>
          <a:xfrm>
            <a:off x="1670684" y="2121860"/>
            <a:ext cx="5229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673EEA-86CF-0E5F-8356-3616471443E9}"/>
              </a:ext>
            </a:extLst>
          </p:cNvPr>
          <p:cNvSpPr txBox="1"/>
          <p:nvPr/>
        </p:nvSpPr>
        <p:spPr>
          <a:xfrm>
            <a:off x="104378" y="2219827"/>
            <a:ext cx="163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Background &amp; </a:t>
            </a:r>
          </a:p>
          <a:p>
            <a:pPr algn="ctr"/>
            <a:r>
              <a:rPr lang="en-US" sz="1600" b="1" dirty="0" smtClean="0"/>
              <a:t>Literature review</a:t>
            </a:r>
            <a:endParaRPr lang="en-US" sz="16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2676789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237C03-2EBB-99F8-5375-4684E73B60FD}"/>
              </a:ext>
            </a:extLst>
          </p:cNvPr>
          <p:cNvSpPr txBox="1"/>
          <p:nvPr/>
        </p:nvSpPr>
        <p:spPr>
          <a:xfrm>
            <a:off x="7514803" y="2786716"/>
            <a:ext cx="1334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Our ideas &amp; </a:t>
            </a:r>
          </a:p>
          <a:p>
            <a:pPr algn="ctr"/>
            <a:r>
              <a:rPr lang="en-US" sz="1600" b="1" dirty="0" smtClean="0"/>
              <a:t>Methodology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3EDB0F-E717-83E8-2EDB-FA2C05D15875}"/>
              </a:ext>
            </a:extLst>
          </p:cNvPr>
          <p:cNvSpPr txBox="1"/>
          <p:nvPr/>
        </p:nvSpPr>
        <p:spPr>
          <a:xfrm>
            <a:off x="1675885" y="3406959"/>
            <a:ext cx="5587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5CC5C7-6F0A-C408-11FF-079267632C94}"/>
              </a:ext>
            </a:extLst>
          </p:cNvPr>
          <p:cNvSpPr txBox="1"/>
          <p:nvPr/>
        </p:nvSpPr>
        <p:spPr>
          <a:xfrm>
            <a:off x="236166" y="328920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Conclusion</a:t>
            </a:r>
            <a:r>
              <a:rPr lang="en-US" b="1" dirty="0"/>
              <a:t> </a:t>
            </a:r>
            <a:r>
              <a:rPr lang="en-US" b="1" dirty="0" smtClean="0"/>
              <a:t>&amp;</a:t>
            </a:r>
            <a:endParaRPr lang="en-US" b="1" dirty="0"/>
          </a:p>
          <a:p>
            <a:pPr algn="ctr"/>
            <a:r>
              <a:rPr lang="en-US" b="1" dirty="0" smtClean="0"/>
              <a:t>References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713E53-01C7-C4B0-396D-3AE77939D4C8}"/>
              </a:ext>
            </a:extLst>
          </p:cNvPr>
          <p:cNvSpPr txBox="1"/>
          <p:nvPr/>
        </p:nvSpPr>
        <p:spPr>
          <a:xfrm>
            <a:off x="0" y="47741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</a:t>
            </a:r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3675888" y="214778"/>
            <a:ext cx="156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Overview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65679" y="1070572"/>
            <a:ext cx="15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brief overview</a:t>
            </a:r>
            <a:endParaRPr lang="en-US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B83AC4-669E-D740-2D53-AAD1DC7AE9BC}"/>
              </a:ext>
            </a:extLst>
          </p:cNvPr>
          <p:cNvGrpSpPr/>
          <p:nvPr/>
        </p:nvGrpSpPr>
        <p:grpSpPr>
          <a:xfrm>
            <a:off x="2139696" y="1088954"/>
            <a:ext cx="1715414" cy="304783"/>
            <a:chOff x="2139696" y="2354189"/>
            <a:chExt cx="1554114" cy="30478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6E56B7-6B3A-B011-50C2-3CC37AA72C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496" y="2506581"/>
              <a:ext cx="1249314" cy="131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B35B74D-9631-2112-8D32-8E45B169D864}"/>
                </a:ext>
              </a:extLst>
            </p:cNvPr>
            <p:cNvSpPr/>
            <p:nvPr/>
          </p:nvSpPr>
          <p:spPr>
            <a:xfrm>
              <a:off x="2139696" y="235418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1447D-3BFC-8FF2-0422-C9BEF526DC66}"/>
              </a:ext>
            </a:extLst>
          </p:cNvPr>
          <p:cNvGrpSpPr/>
          <p:nvPr/>
        </p:nvGrpSpPr>
        <p:grpSpPr>
          <a:xfrm>
            <a:off x="5378501" y="1693505"/>
            <a:ext cx="1576206" cy="304783"/>
            <a:chOff x="5281721" y="1705194"/>
            <a:chExt cx="1576206" cy="30478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B059223-BD4B-9C29-5253-AFA116F92E06}"/>
                </a:ext>
              </a:extLst>
            </p:cNvPr>
            <p:cNvCxnSpPr>
              <a:cxnSpLocks/>
            </p:cNvCxnSpPr>
            <p:nvPr/>
          </p:nvCxnSpPr>
          <p:spPr>
            <a:xfrm>
              <a:off x="5281721" y="1857586"/>
              <a:ext cx="127140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13090F2-C967-2C02-9774-4FB191A3BF29}"/>
                </a:ext>
              </a:extLst>
            </p:cNvPr>
            <p:cNvSpPr/>
            <p:nvPr/>
          </p:nvSpPr>
          <p:spPr>
            <a:xfrm flipH="1">
              <a:off x="6553127" y="1705194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B83AC4-669E-D740-2D53-AAD1DC7AE9BC}"/>
              </a:ext>
            </a:extLst>
          </p:cNvPr>
          <p:cNvGrpSpPr/>
          <p:nvPr/>
        </p:nvGrpSpPr>
        <p:grpSpPr>
          <a:xfrm>
            <a:off x="2131985" y="2332711"/>
            <a:ext cx="1554114" cy="304783"/>
            <a:chOff x="2139696" y="2354189"/>
            <a:chExt cx="1554114" cy="30478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6E56B7-6B3A-B011-50C2-3CC37AA72C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496" y="2506581"/>
              <a:ext cx="1249314" cy="131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35B74D-9631-2112-8D32-8E45B169D864}"/>
                </a:ext>
              </a:extLst>
            </p:cNvPr>
            <p:cNvSpPr/>
            <p:nvPr/>
          </p:nvSpPr>
          <p:spPr>
            <a:xfrm>
              <a:off x="2139696" y="235418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C8F0E5-2F93-B6A8-88B7-5C2C15EB631A}"/>
              </a:ext>
            </a:extLst>
          </p:cNvPr>
          <p:cNvGrpSpPr/>
          <p:nvPr/>
        </p:nvGrpSpPr>
        <p:grpSpPr>
          <a:xfrm>
            <a:off x="2139696" y="3605310"/>
            <a:ext cx="1365504" cy="304783"/>
            <a:chOff x="2139696" y="3631242"/>
            <a:chExt cx="1365504" cy="30478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1C0588B-5F83-5421-1A66-AFBAC5E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496" y="3783634"/>
              <a:ext cx="106070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18DBA53-326D-C7B6-A323-7A208352F593}"/>
                </a:ext>
              </a:extLst>
            </p:cNvPr>
            <p:cNvSpPr/>
            <p:nvPr/>
          </p:nvSpPr>
          <p:spPr>
            <a:xfrm>
              <a:off x="2139696" y="3631242"/>
              <a:ext cx="304800" cy="3047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97362A-C684-9C08-405C-D2D178C03F10}"/>
              </a:ext>
            </a:extLst>
          </p:cNvPr>
          <p:cNvGrpSpPr/>
          <p:nvPr/>
        </p:nvGrpSpPr>
        <p:grpSpPr>
          <a:xfrm>
            <a:off x="5557723" y="2909119"/>
            <a:ext cx="1396984" cy="304783"/>
            <a:chOff x="5557723" y="2909119"/>
            <a:chExt cx="1396984" cy="30478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6524F04-7FA4-7F60-0DBD-9EC318B2D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7723" y="3061511"/>
              <a:ext cx="1092184" cy="804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EDC829D-5ECA-AF69-F852-E9945705C755}"/>
                </a:ext>
              </a:extLst>
            </p:cNvPr>
            <p:cNvSpPr/>
            <p:nvPr/>
          </p:nvSpPr>
          <p:spPr>
            <a:xfrm flipH="1">
              <a:off x="6649907" y="290911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9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3" grpId="0"/>
      <p:bldP spid="23" grpId="0"/>
      <p:bldP spid="24" grpId="0"/>
      <p:bldP spid="33" grpId="0"/>
      <p:bldP spid="36" grpId="0"/>
      <p:bldP spid="46" grpId="0"/>
      <p:bldP spid="47" grpId="0"/>
      <p:bldP spid="54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icPath"/>
          <p:cNvSpPr/>
          <p:nvPr/>
        </p:nvSpPr>
        <p:spPr>
          <a:xfrm>
            <a:off x="824579" y="2020026"/>
            <a:ext cx="371475" cy="371475"/>
          </a:xfrm>
          <a:prstGeom prst="ellipse">
            <a:avLst/>
          </a:prstGeom>
          <a:solidFill>
            <a:srgbClr val="FF9800"/>
          </a:solidFill>
          <a:ln/>
        </p:spPr>
      </p:sp>
      <p:sp>
        <p:nvSpPr>
          <p:cNvPr id="12" name="StaticPath"/>
          <p:cNvSpPr/>
          <p:nvPr/>
        </p:nvSpPr>
        <p:spPr>
          <a:xfrm>
            <a:off x="7389638" y="4096713"/>
            <a:ext cx="3157538" cy="3157538"/>
          </a:xfrm>
          <a:prstGeom prst="ellipse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StaticPath"/>
          <p:cNvSpPr/>
          <p:nvPr/>
        </p:nvSpPr>
        <p:spPr>
          <a:xfrm>
            <a:off x="-1418558" y="-1710976"/>
            <a:ext cx="2428875" cy="242887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24056F-A310-8FFB-F1DA-AA32A953257E}"/>
              </a:ext>
            </a:extLst>
          </p:cNvPr>
          <p:cNvSpPr txBox="1"/>
          <p:nvPr/>
        </p:nvSpPr>
        <p:spPr>
          <a:xfrm>
            <a:off x="0" y="47741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A6CD709-744B-4DD4-AF8F-FD5D87B1BC5A}" type="slidenum">
              <a:rPr lang="en-US" smtClean="0"/>
              <a:pPr/>
              <a:t>18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1C5F6-1BC0-635D-F0FA-F583F7E05A39}"/>
              </a:ext>
            </a:extLst>
          </p:cNvPr>
          <p:cNvSpPr txBox="1"/>
          <p:nvPr/>
        </p:nvSpPr>
        <p:spPr>
          <a:xfrm>
            <a:off x="1852374" y="1509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F3421-817F-95C7-6F49-E751523AE257}"/>
              </a:ext>
            </a:extLst>
          </p:cNvPr>
          <p:cNvSpPr txBox="1"/>
          <p:nvPr/>
        </p:nvSpPr>
        <p:spPr>
          <a:xfrm>
            <a:off x="4746171" y="1110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15535" y="255771"/>
            <a:ext cx="122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Results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1783091" y="1867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3091" y="3436948"/>
            <a:ext cx="2893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</a:t>
            </a:r>
            <a:r>
              <a:rPr lang="en-US" sz="1200" dirty="0" smtClean="0"/>
              <a:t>5.1 </a:t>
            </a:r>
          </a:p>
          <a:p>
            <a:r>
              <a:rPr lang="en-US" sz="1200" dirty="0" smtClean="0"/>
              <a:t>A fooling case using the CM model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91" y="1158482"/>
            <a:ext cx="2430580" cy="2220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2" y="1140395"/>
            <a:ext cx="3443107" cy="228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0902" y="3450382"/>
            <a:ext cx="289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5.2 </a:t>
            </a:r>
          </a:p>
          <a:p>
            <a:r>
              <a:rPr lang="en-US" sz="1200" dirty="0" smtClean="0"/>
              <a:t>Some images generated by our CM model</a:t>
            </a:r>
            <a:endParaRPr lang="en-US" sz="1200" dirty="0">
              <a:solidFill>
                <a:schemeClr val="accent5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649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6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199864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15535" y="255771"/>
            <a:ext cx="3217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Ideas &amp; Expectations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783091" y="1867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77416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</a:t>
            </a:r>
            <a:r>
              <a:rPr lang="en-US" dirty="0" smtClean="0"/>
              <a:t>/22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16863" y="1881306"/>
                <a:ext cx="8076153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 smtClean="0">
                    <a:latin typeface="Arial" panose="020B0604020202020204" pitchFamily="34" charset="0"/>
                  </a:rPr>
                  <a:t>We actually found some perturbations that worked on some data points, yet we didn’t find universal perturbations.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 smtClean="0">
                    <a:latin typeface="Arial" panose="020B0604020202020204" pitchFamily="34" charset="0"/>
                  </a:rPr>
                  <a:t>There are some </a:t>
                </a:r>
                <a:r>
                  <a:rPr lang="en-US" sz="1400" dirty="0" smtClean="0">
                    <a:latin typeface="Arial" panose="020B0604020202020204" pitchFamily="34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400" dirty="0" smtClean="0">
                    <a:latin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400" dirty="0" smtClean="0">
                    <a:latin typeface="Arial" panose="020B0604020202020204" pitchFamily="34" charset="0"/>
                  </a:rPr>
                  <a:t> that we would like to sketch the probability of getting a bad result with respect to them.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 smtClean="0">
                    <a:latin typeface="Arial" panose="020B0604020202020204" pitchFamily="34" charset="0"/>
                  </a:rPr>
                  <a:t>Questions like do </a:t>
                </a:r>
                <a:r>
                  <a:rPr lang="en-US" sz="1400" b="1" i="1" dirty="0" smtClean="0">
                    <a:latin typeface="Arial" panose="020B0604020202020204" pitchFamily="34" charset="0"/>
                  </a:rPr>
                  <a:t>Universal Generative Adversarial</a:t>
                </a:r>
                <a:r>
                  <a:rPr lang="en-US" sz="1400" dirty="0" smtClean="0">
                    <a:latin typeface="Arial" panose="020B0604020202020204" pitchFamily="34" charset="0"/>
                  </a:rPr>
                  <a:t> </a:t>
                </a:r>
                <a:r>
                  <a:rPr lang="en-US" sz="1400" b="1" i="1" dirty="0" smtClean="0">
                    <a:latin typeface="Arial" panose="020B0604020202020204" pitchFamily="34" charset="0"/>
                  </a:rPr>
                  <a:t>Perturbations</a:t>
                </a:r>
                <a:r>
                  <a:rPr lang="en-US" sz="1400" dirty="0" smtClean="0">
                    <a:latin typeface="Arial" panose="020B0604020202020204" pitchFamily="34" charset="0"/>
                  </a:rPr>
                  <a:t> exist in this case, remains unanswered!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latin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 smtClean="0">
                    <a:latin typeface="Arial" panose="020B0604020202020204" pitchFamily="34" charset="0"/>
                  </a:rPr>
                  <a:t>We may also consider using guidance using for e.g. CLIP.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 smtClean="0">
                  <a:latin typeface="Arial" panose="020B0604020202020204" pitchFamily="34" charset="0"/>
                </a:endParaRPr>
              </a:p>
              <a:p>
                <a:endParaRPr lang="en-US" sz="14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63" y="1881306"/>
                <a:ext cx="8076153" cy="2677656"/>
              </a:xfrm>
              <a:prstGeom prst="rect">
                <a:avLst/>
              </a:prstGeom>
              <a:blipFill>
                <a:blip r:embed="rId2"/>
                <a:stretch>
                  <a:fillRect l="-151" t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ticPath"/>
          <p:cNvSpPr/>
          <p:nvPr/>
        </p:nvSpPr>
        <p:spPr>
          <a:xfrm>
            <a:off x="-229267" y="-1222724"/>
            <a:ext cx="1991678" cy="1991677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3" name="StaticPath"/>
          <p:cNvSpPr/>
          <p:nvPr/>
        </p:nvSpPr>
        <p:spPr>
          <a:xfrm>
            <a:off x="2784681" y="-1222724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4" name="StaticPath"/>
          <p:cNvSpPr/>
          <p:nvPr/>
        </p:nvSpPr>
        <p:spPr>
          <a:xfrm>
            <a:off x="7918799" y="3357658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3675888" y="214778"/>
            <a:ext cx="19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541019" y="1222088"/>
            <a:ext cx="64848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attention to Diffusion models is on the rise on Generative Artificial Intelligence(AI), especially Diffusion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/>
              <a:t>The behavior of these models needs to be robust &amp; </a:t>
            </a:r>
            <a:r>
              <a:rPr lang="en-US" altLang="en-US" dirty="0" smtClean="0"/>
              <a:t>safe!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Diffusion Models having high computational resources. Consistency Models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 smtClean="0"/>
              <a:t>We wish to elevate the model against adversarial attacks and also try to make them safe guided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13E53-01C7-C4B0-396D-3AE77939D4C8}"/>
              </a:ext>
            </a:extLst>
          </p:cNvPr>
          <p:cNvSpPr txBox="1"/>
          <p:nvPr/>
        </p:nvSpPr>
        <p:spPr>
          <a:xfrm>
            <a:off x="0" y="477416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icPath"/>
          <p:cNvSpPr/>
          <p:nvPr/>
        </p:nvSpPr>
        <p:spPr>
          <a:xfrm>
            <a:off x="824579" y="2020026"/>
            <a:ext cx="371475" cy="371475"/>
          </a:xfrm>
          <a:prstGeom prst="ellipse">
            <a:avLst/>
          </a:prstGeom>
          <a:solidFill>
            <a:srgbClr val="FF9800"/>
          </a:solidFill>
          <a:ln/>
        </p:spPr>
      </p:sp>
      <p:sp>
        <p:nvSpPr>
          <p:cNvPr id="5" name="StaticPath"/>
          <p:cNvSpPr/>
          <p:nvPr/>
        </p:nvSpPr>
        <p:spPr>
          <a:xfrm>
            <a:off x="824579" y="3206086"/>
            <a:ext cx="371475" cy="371475"/>
          </a:xfrm>
          <a:prstGeom prst="ellipse">
            <a:avLst/>
          </a:prstGeom>
          <a:solidFill>
            <a:srgbClr val="FF9800"/>
          </a:solidFill>
          <a:ln/>
        </p:spPr>
      </p:sp>
      <p:sp>
        <p:nvSpPr>
          <p:cNvPr id="12" name="StaticPath"/>
          <p:cNvSpPr/>
          <p:nvPr/>
        </p:nvSpPr>
        <p:spPr>
          <a:xfrm>
            <a:off x="7389638" y="4096713"/>
            <a:ext cx="3157538" cy="3157538"/>
          </a:xfrm>
          <a:prstGeom prst="ellipse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StaticPath"/>
          <p:cNvSpPr/>
          <p:nvPr/>
        </p:nvSpPr>
        <p:spPr>
          <a:xfrm>
            <a:off x="-1418558" y="-1710976"/>
            <a:ext cx="2428875" cy="242887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24056F-A310-8FFB-F1DA-AA32A953257E}"/>
              </a:ext>
            </a:extLst>
          </p:cNvPr>
          <p:cNvSpPr txBox="1"/>
          <p:nvPr/>
        </p:nvSpPr>
        <p:spPr>
          <a:xfrm>
            <a:off x="0" y="47741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A6CD709-744B-4DD4-AF8F-FD5D87B1BC5A}" type="slidenum">
              <a:rPr lang="en-US" smtClean="0"/>
              <a:pPr/>
              <a:t>20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1C5F6-1BC0-635D-F0FA-F583F7E05A39}"/>
              </a:ext>
            </a:extLst>
          </p:cNvPr>
          <p:cNvSpPr txBox="1"/>
          <p:nvPr/>
        </p:nvSpPr>
        <p:spPr>
          <a:xfrm>
            <a:off x="1852374" y="1509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F3421-817F-95C7-6F49-E751523AE257}"/>
              </a:ext>
            </a:extLst>
          </p:cNvPr>
          <p:cNvSpPr txBox="1"/>
          <p:nvPr/>
        </p:nvSpPr>
        <p:spPr>
          <a:xfrm>
            <a:off x="4746171" y="1110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0BA27-5C61-B071-B1E8-6CA6EBF6310C}"/>
              </a:ext>
            </a:extLst>
          </p:cNvPr>
          <p:cNvSpPr txBox="1"/>
          <p:nvPr/>
        </p:nvSpPr>
        <p:spPr>
          <a:xfrm>
            <a:off x="1476257" y="1882597"/>
            <a:ext cx="7687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Consistency </a:t>
            </a:r>
            <a:r>
              <a:rPr lang="en-US" b="1" dirty="0"/>
              <a:t>models</a:t>
            </a:r>
            <a:r>
              <a:rPr lang="en-US" dirty="0"/>
              <a:t> represent a powerful class of generative models capable of </a:t>
            </a:r>
            <a:endParaRPr lang="en-US" dirty="0" smtClean="0"/>
          </a:p>
          <a:p>
            <a:r>
              <a:rPr lang="en-US" dirty="0" smtClean="0"/>
              <a:t>producing </a:t>
            </a:r>
            <a:r>
              <a:rPr lang="en-US" dirty="0"/>
              <a:t>high-quality, diverse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8DB62-3B73-C9D1-4A0C-957C342FCD33}"/>
              </a:ext>
            </a:extLst>
          </p:cNvPr>
          <p:cNvSpPr txBox="1"/>
          <p:nvPr/>
        </p:nvSpPr>
        <p:spPr>
          <a:xfrm>
            <a:off x="1460144" y="3123913"/>
            <a:ext cx="6941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idea is to walk through the existing ideas on similar context and see</a:t>
            </a:r>
          </a:p>
          <a:p>
            <a:r>
              <a:rPr lang="en-US" dirty="0" smtClean="0"/>
              <a:t>If they work on consistency models.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15535" y="255771"/>
            <a:ext cx="3217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Ideas &amp; Expectations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1783091" y="1867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ea typeface="Cambria Math" panose="02040503050406030204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6A92-9F99-C598-198B-7CF25ECD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7BDD7D4-FD52-E6EF-FAB7-714A183B1F97}"/>
              </a:ext>
            </a:extLst>
          </p:cNvPr>
          <p:cNvSpPr/>
          <p:nvPr/>
        </p:nvSpPr>
        <p:spPr>
          <a:xfrm>
            <a:off x="357188" y="833438"/>
            <a:ext cx="4286250" cy="5435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367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References</a:t>
            </a:r>
            <a:endParaRPr lang="en-US" sz="3367" dirty="0"/>
          </a:p>
        </p:txBody>
      </p:sp>
      <p:sp>
        <p:nvSpPr>
          <p:cNvPr id="3" name="StaticPath">
            <a:extLst>
              <a:ext uri="{FF2B5EF4-FFF2-40B4-BE49-F238E27FC236}">
                <a16:creationId xmlns:a16="http://schemas.microsoft.com/office/drawing/2014/main" id="{A9752983-FAEF-C0A0-77D5-0E54DA46FDA3}"/>
              </a:ext>
            </a:extLst>
          </p:cNvPr>
          <p:cNvSpPr/>
          <p:nvPr/>
        </p:nvSpPr>
        <p:spPr>
          <a:xfrm>
            <a:off x="8461200" y="361140"/>
            <a:ext cx="371475" cy="371475"/>
          </a:xfrm>
          <a:prstGeom prst="ellipse">
            <a:avLst/>
          </a:prstGeom>
          <a:solidFill>
            <a:srgbClr val="FF9800"/>
          </a:solidFill>
          <a:ln/>
        </p:spPr>
      </p:sp>
      <p:sp>
        <p:nvSpPr>
          <p:cNvPr id="4" name="StaticPath">
            <a:extLst>
              <a:ext uri="{FF2B5EF4-FFF2-40B4-BE49-F238E27FC236}">
                <a16:creationId xmlns:a16="http://schemas.microsoft.com/office/drawing/2014/main" id="{BB2A6936-3B74-E952-798D-38D5163744CD}"/>
              </a:ext>
            </a:extLst>
          </p:cNvPr>
          <p:cNvSpPr/>
          <p:nvPr/>
        </p:nvSpPr>
        <p:spPr>
          <a:xfrm>
            <a:off x="8457581" y="845010"/>
            <a:ext cx="371475" cy="371475"/>
          </a:xfrm>
          <a:prstGeom prst="ellipse">
            <a:avLst/>
          </a:prstGeom>
          <a:solidFill>
            <a:srgbClr val="FF9800"/>
          </a:solidFill>
          <a:ln/>
        </p:spPr>
      </p:sp>
      <p:sp>
        <p:nvSpPr>
          <p:cNvPr id="5" name="StaticPath">
            <a:extLst>
              <a:ext uri="{FF2B5EF4-FFF2-40B4-BE49-F238E27FC236}">
                <a16:creationId xmlns:a16="http://schemas.microsoft.com/office/drawing/2014/main" id="{F23741B4-18A7-E776-BB04-AD84B4551E32}"/>
              </a:ext>
            </a:extLst>
          </p:cNvPr>
          <p:cNvSpPr/>
          <p:nvPr/>
        </p:nvSpPr>
        <p:spPr>
          <a:xfrm>
            <a:off x="8461248" y="1317974"/>
            <a:ext cx="371475" cy="371475"/>
          </a:xfrm>
          <a:prstGeom prst="ellipse">
            <a:avLst/>
          </a:prstGeom>
          <a:solidFill>
            <a:srgbClr val="FF9800"/>
          </a:solidFill>
          <a:ln/>
        </p:spPr>
      </p:sp>
      <p:sp>
        <p:nvSpPr>
          <p:cNvPr id="7" name="Form title 1">
            <a:extLst>
              <a:ext uri="{FF2B5EF4-FFF2-40B4-BE49-F238E27FC236}">
                <a16:creationId xmlns:a16="http://schemas.microsoft.com/office/drawing/2014/main" id="{E87E421F-0485-8C1A-7E58-ABD3FBC7C90F}"/>
              </a:ext>
            </a:extLst>
          </p:cNvPr>
          <p:cNvSpPr/>
          <p:nvPr/>
        </p:nvSpPr>
        <p:spPr>
          <a:xfrm>
            <a:off x="3004900" y="1684312"/>
            <a:ext cx="3095625" cy="236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67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Main Sources</a:t>
            </a:r>
            <a:endParaRPr lang="en-US" sz="1467" dirty="0"/>
          </a:p>
        </p:txBody>
      </p:sp>
      <p:sp>
        <p:nvSpPr>
          <p:cNvPr id="8" name="Form text 1">
            <a:extLst>
              <a:ext uri="{FF2B5EF4-FFF2-40B4-BE49-F238E27FC236}">
                <a16:creationId xmlns:a16="http://schemas.microsoft.com/office/drawing/2014/main" id="{B8D89C61-6944-E1D6-DEA1-9C029D797FB8}"/>
              </a:ext>
            </a:extLst>
          </p:cNvPr>
          <p:cNvSpPr/>
          <p:nvPr/>
        </p:nvSpPr>
        <p:spPr>
          <a:xfrm>
            <a:off x="4778264" y="1216485"/>
            <a:ext cx="3231880" cy="61231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10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StaticPath">
            <a:extLst>
              <a:ext uri="{FF2B5EF4-FFF2-40B4-BE49-F238E27FC236}">
                <a16:creationId xmlns:a16="http://schemas.microsoft.com/office/drawing/2014/main" id="{F87A3D4A-634A-63BC-13F0-8E47C37F3A8A}"/>
              </a:ext>
            </a:extLst>
          </p:cNvPr>
          <p:cNvSpPr/>
          <p:nvPr/>
        </p:nvSpPr>
        <p:spPr>
          <a:xfrm>
            <a:off x="5675138" y="4061127"/>
            <a:ext cx="3157538" cy="3157538"/>
          </a:xfrm>
          <a:prstGeom prst="ellipse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StaticPath">
            <a:extLst>
              <a:ext uri="{FF2B5EF4-FFF2-40B4-BE49-F238E27FC236}">
                <a16:creationId xmlns:a16="http://schemas.microsoft.com/office/drawing/2014/main" id="{EAFBB392-C444-B8C3-FF65-1F230C43F602}"/>
              </a:ext>
            </a:extLst>
          </p:cNvPr>
          <p:cNvSpPr/>
          <p:nvPr/>
        </p:nvSpPr>
        <p:spPr>
          <a:xfrm>
            <a:off x="1934242" y="-2062591"/>
            <a:ext cx="2428875" cy="242887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0EFD5-32EF-2735-5D91-D892A36B9B8E}"/>
              </a:ext>
            </a:extLst>
          </p:cNvPr>
          <p:cNvSpPr txBox="1"/>
          <p:nvPr/>
        </p:nvSpPr>
        <p:spPr>
          <a:xfrm>
            <a:off x="0" y="47741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A6CD709-744B-4DD4-AF8F-FD5D87B1BC5A}" type="slidenum">
              <a:rPr lang="en-US" smtClean="0"/>
              <a:t>21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215535" y="1442442"/>
            <a:ext cx="6002490" cy="33629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8241" y="1943508"/>
            <a:ext cx="72676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[1]</a:t>
            </a:r>
            <a:r>
              <a:rPr lang="en-US" sz="1200" dirty="0"/>
              <a:t> J. Ho, A. Jain, and P. </a:t>
            </a:r>
            <a:r>
              <a:rPr lang="en-US" sz="1200" dirty="0" err="1"/>
              <a:t>Abbeel</a:t>
            </a:r>
            <a:r>
              <a:rPr lang="en-US" sz="1200" dirty="0"/>
              <a:t>, "</a:t>
            </a:r>
            <a:r>
              <a:rPr lang="en-US" sz="1200" dirty="0" err="1"/>
              <a:t>Denoising</a:t>
            </a:r>
            <a:r>
              <a:rPr lang="en-US" sz="1200" dirty="0"/>
              <a:t> Diffusion Probabilistic Models," </a:t>
            </a:r>
            <a:endParaRPr lang="en-US" sz="1200" dirty="0" smtClean="0"/>
          </a:p>
          <a:p>
            <a:r>
              <a:rPr lang="en-US" sz="1200" i="1" dirty="0" err="1" smtClean="0"/>
              <a:t>arXiv</a:t>
            </a:r>
            <a:r>
              <a:rPr lang="en-US" sz="1200" i="1" dirty="0" smtClean="0"/>
              <a:t> </a:t>
            </a:r>
            <a:r>
              <a:rPr lang="en-US" sz="1200" i="1" dirty="0"/>
              <a:t>preprint arXiv:2006.11239</a:t>
            </a:r>
            <a:r>
              <a:rPr lang="en-US" sz="1200" dirty="0"/>
              <a:t>, 2020. [Online]. Available: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arxiv.org/abs/2006.11239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b="1" dirty="0"/>
              <a:t>[2]</a:t>
            </a:r>
            <a:r>
              <a:rPr lang="en-US" sz="1200" dirty="0"/>
              <a:t> Y. Song, P. </a:t>
            </a:r>
            <a:r>
              <a:rPr lang="en-US" sz="1200" dirty="0" err="1"/>
              <a:t>Dhariwal</a:t>
            </a:r>
            <a:r>
              <a:rPr lang="en-US" sz="1200" dirty="0"/>
              <a:t>, M. Chen, and I. </a:t>
            </a:r>
            <a:r>
              <a:rPr lang="en-US" sz="1200" dirty="0" err="1"/>
              <a:t>Sutskever</a:t>
            </a:r>
            <a:r>
              <a:rPr lang="en-US" sz="1200" dirty="0"/>
              <a:t>, "Consistency Models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arXiv:2303.01469</a:t>
            </a:r>
            <a:r>
              <a:rPr lang="en-US" sz="1200" dirty="0"/>
              <a:t>, 2023. [Online]. Available</a:t>
            </a:r>
            <a:r>
              <a:rPr lang="en-US" sz="1200" dirty="0" smtClean="0"/>
              <a:t>:</a:t>
            </a:r>
          </a:p>
          <a:p>
            <a:r>
              <a:rPr lang="en-US" sz="1200" dirty="0" smtClean="0"/>
              <a:t>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arxiv.org/abs/2303.01469arXiv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b="1" dirty="0"/>
              <a:t>[3]</a:t>
            </a:r>
            <a:r>
              <a:rPr lang="en-US" sz="1200" dirty="0"/>
              <a:t> D. Liu, X. Wang, C. Peng, N. Wang, R. Hu, and X. Gao, "</a:t>
            </a:r>
            <a:r>
              <a:rPr lang="en-US" sz="1200" dirty="0" err="1"/>
              <a:t>Adv</a:t>
            </a:r>
            <a:r>
              <a:rPr lang="en-US" sz="1200" dirty="0"/>
              <a:t>-Diffusion</a:t>
            </a:r>
            <a:r>
              <a:rPr lang="en-US" sz="1200" dirty="0" smtClean="0"/>
              <a:t>: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Imperceptible Adversarial Face Identity Attack via Latent Diffusion Model</a:t>
            </a:r>
            <a:r>
              <a:rPr lang="en-US" sz="1200" dirty="0" smtClean="0"/>
              <a:t>,“</a:t>
            </a:r>
          </a:p>
          <a:p>
            <a:r>
              <a:rPr lang="en-US" sz="1200" dirty="0" smtClean="0"/>
              <a:t>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arXiv:2312.11285</a:t>
            </a:r>
            <a:r>
              <a:rPr lang="en-US" sz="1200" dirty="0"/>
              <a:t>, 2023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</a:t>
            </a:r>
            <a:r>
              <a:rPr lang="en-US" sz="1200" dirty="0"/>
              <a:t>Online]. Available: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arxiv.org/abs/2312.11285arXiv+1arXiv+1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b="1" dirty="0"/>
              <a:t>[4]</a:t>
            </a:r>
            <a:r>
              <a:rPr lang="en-US" sz="1200" dirty="0"/>
              <a:t> J. Zhang, Y. Li, and H. Wang, "Improving Adversarial Attacks on Latent </a:t>
            </a:r>
            <a:endParaRPr lang="en-US" sz="1200" dirty="0" smtClean="0"/>
          </a:p>
          <a:p>
            <a:r>
              <a:rPr lang="en-US" sz="1200" dirty="0" smtClean="0"/>
              <a:t>Diffusion </a:t>
            </a:r>
            <a:r>
              <a:rPr lang="en-US" sz="1200" dirty="0"/>
              <a:t>Models,"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arXiv:2310.04687</a:t>
            </a:r>
            <a:r>
              <a:rPr lang="en-US" sz="1200" dirty="0"/>
              <a:t>, 2023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[Online]. Available: </a:t>
            </a:r>
            <a:r>
              <a:rPr lang="en-US" sz="1200" dirty="0">
                <a:hlinkClick r:id="rId6"/>
              </a:rPr>
              <a:t>https://arxiv.org/abs/2310.04687</a:t>
            </a:r>
            <a:r>
              <a:rPr lang="en-US" sz="1200" dirty="0">
                <a:hlinkClick r:id="rId7"/>
              </a:rPr>
              <a:t>arXiv+3arXiv+3Hugging Face+3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94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6A92-9F99-C598-198B-7CF25ECD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7BDD7D4-FD52-E6EF-FAB7-714A183B1F97}"/>
              </a:ext>
            </a:extLst>
          </p:cNvPr>
          <p:cNvSpPr/>
          <p:nvPr/>
        </p:nvSpPr>
        <p:spPr>
          <a:xfrm>
            <a:off x="357188" y="833438"/>
            <a:ext cx="4286250" cy="5435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367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References</a:t>
            </a:r>
            <a:endParaRPr lang="en-US" sz="3367" dirty="0"/>
          </a:p>
        </p:txBody>
      </p:sp>
      <p:sp>
        <p:nvSpPr>
          <p:cNvPr id="3" name="StaticPath">
            <a:extLst>
              <a:ext uri="{FF2B5EF4-FFF2-40B4-BE49-F238E27FC236}">
                <a16:creationId xmlns:a16="http://schemas.microsoft.com/office/drawing/2014/main" id="{A9752983-FAEF-C0A0-77D5-0E54DA46FDA3}"/>
              </a:ext>
            </a:extLst>
          </p:cNvPr>
          <p:cNvSpPr/>
          <p:nvPr/>
        </p:nvSpPr>
        <p:spPr>
          <a:xfrm>
            <a:off x="8461200" y="361140"/>
            <a:ext cx="371475" cy="371475"/>
          </a:xfrm>
          <a:prstGeom prst="ellipse">
            <a:avLst/>
          </a:prstGeom>
          <a:solidFill>
            <a:srgbClr val="FF9800"/>
          </a:solidFill>
          <a:ln/>
        </p:spPr>
      </p:sp>
      <p:sp>
        <p:nvSpPr>
          <p:cNvPr id="4" name="StaticPath">
            <a:extLst>
              <a:ext uri="{FF2B5EF4-FFF2-40B4-BE49-F238E27FC236}">
                <a16:creationId xmlns:a16="http://schemas.microsoft.com/office/drawing/2014/main" id="{BB2A6936-3B74-E952-798D-38D5163744CD}"/>
              </a:ext>
            </a:extLst>
          </p:cNvPr>
          <p:cNvSpPr/>
          <p:nvPr/>
        </p:nvSpPr>
        <p:spPr>
          <a:xfrm>
            <a:off x="8457581" y="845010"/>
            <a:ext cx="371475" cy="371475"/>
          </a:xfrm>
          <a:prstGeom prst="ellipse">
            <a:avLst/>
          </a:prstGeom>
          <a:solidFill>
            <a:srgbClr val="FF9800"/>
          </a:solidFill>
          <a:ln/>
        </p:spPr>
      </p:sp>
      <p:sp>
        <p:nvSpPr>
          <p:cNvPr id="5" name="StaticPath">
            <a:extLst>
              <a:ext uri="{FF2B5EF4-FFF2-40B4-BE49-F238E27FC236}">
                <a16:creationId xmlns:a16="http://schemas.microsoft.com/office/drawing/2014/main" id="{F23741B4-18A7-E776-BB04-AD84B4551E32}"/>
              </a:ext>
            </a:extLst>
          </p:cNvPr>
          <p:cNvSpPr/>
          <p:nvPr/>
        </p:nvSpPr>
        <p:spPr>
          <a:xfrm>
            <a:off x="8461248" y="1317974"/>
            <a:ext cx="371475" cy="371475"/>
          </a:xfrm>
          <a:prstGeom prst="ellipse">
            <a:avLst/>
          </a:prstGeom>
          <a:solidFill>
            <a:srgbClr val="FF9800"/>
          </a:solidFill>
          <a:ln/>
        </p:spPr>
      </p:sp>
      <p:sp>
        <p:nvSpPr>
          <p:cNvPr id="7" name="Form title 1">
            <a:extLst>
              <a:ext uri="{FF2B5EF4-FFF2-40B4-BE49-F238E27FC236}">
                <a16:creationId xmlns:a16="http://schemas.microsoft.com/office/drawing/2014/main" id="{E87E421F-0485-8C1A-7E58-ABD3FBC7C90F}"/>
              </a:ext>
            </a:extLst>
          </p:cNvPr>
          <p:cNvSpPr/>
          <p:nvPr/>
        </p:nvSpPr>
        <p:spPr>
          <a:xfrm>
            <a:off x="3004900" y="1684312"/>
            <a:ext cx="3095625" cy="236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467" b="1" dirty="0">
                <a:solidFill>
                  <a:srgbClr val="000000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Main Sources</a:t>
            </a:r>
            <a:endParaRPr lang="en-US" sz="1467" dirty="0"/>
          </a:p>
        </p:txBody>
      </p:sp>
      <p:sp>
        <p:nvSpPr>
          <p:cNvPr id="8" name="Form text 1">
            <a:extLst>
              <a:ext uri="{FF2B5EF4-FFF2-40B4-BE49-F238E27FC236}">
                <a16:creationId xmlns:a16="http://schemas.microsoft.com/office/drawing/2014/main" id="{B8D89C61-6944-E1D6-DEA1-9C029D797FB8}"/>
              </a:ext>
            </a:extLst>
          </p:cNvPr>
          <p:cNvSpPr/>
          <p:nvPr/>
        </p:nvSpPr>
        <p:spPr>
          <a:xfrm>
            <a:off x="4778264" y="1216485"/>
            <a:ext cx="3231880" cy="61231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110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12" name="StaticPath">
            <a:extLst>
              <a:ext uri="{FF2B5EF4-FFF2-40B4-BE49-F238E27FC236}">
                <a16:creationId xmlns:a16="http://schemas.microsoft.com/office/drawing/2014/main" id="{F87A3D4A-634A-63BC-13F0-8E47C37F3A8A}"/>
              </a:ext>
            </a:extLst>
          </p:cNvPr>
          <p:cNvSpPr/>
          <p:nvPr/>
        </p:nvSpPr>
        <p:spPr>
          <a:xfrm>
            <a:off x="5675138" y="4061127"/>
            <a:ext cx="3157538" cy="3157538"/>
          </a:xfrm>
          <a:prstGeom prst="ellipse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StaticPath">
            <a:extLst>
              <a:ext uri="{FF2B5EF4-FFF2-40B4-BE49-F238E27FC236}">
                <a16:creationId xmlns:a16="http://schemas.microsoft.com/office/drawing/2014/main" id="{EAFBB392-C444-B8C3-FF65-1F230C43F602}"/>
              </a:ext>
            </a:extLst>
          </p:cNvPr>
          <p:cNvSpPr/>
          <p:nvPr/>
        </p:nvSpPr>
        <p:spPr>
          <a:xfrm>
            <a:off x="1934242" y="-2062591"/>
            <a:ext cx="2428875" cy="242887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0EFD5-32EF-2735-5D91-D892A36B9B8E}"/>
              </a:ext>
            </a:extLst>
          </p:cNvPr>
          <p:cNvSpPr txBox="1"/>
          <p:nvPr/>
        </p:nvSpPr>
        <p:spPr>
          <a:xfrm>
            <a:off x="0" y="47741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22/22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215535" y="1442442"/>
            <a:ext cx="6002490" cy="33629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8241" y="1943508"/>
            <a:ext cx="7267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[5]</a:t>
            </a:r>
            <a:r>
              <a:rPr lang="en-US" sz="1200" dirty="0" smtClean="0"/>
              <a:t> </a:t>
            </a:r>
            <a:r>
              <a:rPr lang="en-US" sz="1200" dirty="0"/>
              <a:t>J. Ho, A. Jain, and P. </a:t>
            </a:r>
            <a:r>
              <a:rPr lang="en-US" sz="1200" dirty="0" err="1"/>
              <a:t>Abbeel</a:t>
            </a:r>
            <a:r>
              <a:rPr lang="en-US" sz="1200" dirty="0"/>
              <a:t>, "</a:t>
            </a:r>
            <a:r>
              <a:rPr lang="en-US" sz="1200" dirty="0" err="1"/>
              <a:t>Denoising</a:t>
            </a:r>
            <a:r>
              <a:rPr lang="en-US" sz="1200" dirty="0"/>
              <a:t> Diffusion Probabilistic Models," </a:t>
            </a:r>
            <a:endParaRPr lang="en-US" sz="1200" dirty="0" smtClean="0"/>
          </a:p>
          <a:p>
            <a:r>
              <a:rPr lang="en-US" sz="1200" i="1" dirty="0" err="1" smtClean="0"/>
              <a:t>arXiv</a:t>
            </a:r>
            <a:r>
              <a:rPr lang="en-US" sz="1200" i="1" dirty="0" smtClean="0"/>
              <a:t> </a:t>
            </a:r>
            <a:r>
              <a:rPr lang="en-US" sz="1200" i="1" dirty="0"/>
              <a:t>preprint arXiv:2006.11239</a:t>
            </a:r>
            <a:r>
              <a:rPr lang="en-US" sz="1200" dirty="0"/>
              <a:t>, 2020. [Online]. Available: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arxiv.org/abs/2006.11239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b="1" dirty="0" smtClean="0"/>
              <a:t>[6]</a:t>
            </a:r>
            <a:r>
              <a:rPr lang="en-US" sz="1200" dirty="0" smtClean="0"/>
              <a:t> </a:t>
            </a:r>
            <a:r>
              <a:rPr lang="en-US" sz="1200" dirty="0"/>
              <a:t>Y. Song, P. </a:t>
            </a:r>
            <a:r>
              <a:rPr lang="en-US" sz="1200" dirty="0" err="1"/>
              <a:t>Dhariwal</a:t>
            </a:r>
            <a:r>
              <a:rPr lang="en-US" sz="1200" dirty="0"/>
              <a:t>, M. Chen, and I. </a:t>
            </a:r>
            <a:r>
              <a:rPr lang="en-US" sz="1200" dirty="0" err="1"/>
              <a:t>Sutskever</a:t>
            </a:r>
            <a:r>
              <a:rPr lang="en-US" sz="1200" dirty="0"/>
              <a:t>, "Consistency Models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arXiv:2303.01469</a:t>
            </a:r>
            <a:r>
              <a:rPr lang="en-US" sz="1200" dirty="0"/>
              <a:t>, 2023. [Online]. Available</a:t>
            </a:r>
            <a:r>
              <a:rPr lang="en-US" sz="1200" dirty="0" smtClean="0"/>
              <a:t>:</a:t>
            </a:r>
          </a:p>
          <a:p>
            <a:r>
              <a:rPr lang="en-US" sz="1200" dirty="0" smtClean="0"/>
              <a:t>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arxiv.org/abs/2303.01469arXiv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b="1" dirty="0" smtClean="0"/>
              <a:t>[</a:t>
            </a:r>
            <a:r>
              <a:rPr lang="en-US" sz="1200" b="1" dirty="0"/>
              <a:t>7</a:t>
            </a:r>
            <a:r>
              <a:rPr lang="en-US" sz="1200" b="1" dirty="0" smtClean="0"/>
              <a:t>]</a:t>
            </a:r>
            <a:r>
              <a:rPr lang="en-US" sz="1200" dirty="0" smtClean="0"/>
              <a:t> </a:t>
            </a:r>
            <a:r>
              <a:rPr lang="en-US" sz="1200" dirty="0"/>
              <a:t>D. Liu, X. Wang, C. Peng, N. Wang, R. Hu, and X. Gao, "</a:t>
            </a:r>
            <a:r>
              <a:rPr lang="en-US" sz="1200" dirty="0" err="1"/>
              <a:t>Adv</a:t>
            </a:r>
            <a:r>
              <a:rPr lang="en-US" sz="1200" dirty="0"/>
              <a:t>-Diffusion</a:t>
            </a:r>
            <a:r>
              <a:rPr lang="en-US" sz="1200" dirty="0" smtClean="0"/>
              <a:t>: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Imperceptible Adversarial Face Identity Attack via Latent Diffusion Model</a:t>
            </a:r>
            <a:r>
              <a:rPr lang="en-US" sz="1200" dirty="0" smtClean="0"/>
              <a:t>,“</a:t>
            </a:r>
          </a:p>
          <a:p>
            <a:r>
              <a:rPr lang="en-US" sz="1200" dirty="0" smtClean="0"/>
              <a:t>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arXiv:2312.11285</a:t>
            </a:r>
            <a:r>
              <a:rPr lang="en-US" sz="1200" dirty="0"/>
              <a:t>, 2023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</a:t>
            </a:r>
            <a:r>
              <a:rPr lang="en-US" sz="1200" dirty="0"/>
              <a:t>Online]. Available: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arxiv.org/abs/2312.11285arXiv+1arXiv+1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7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3509" y="-852966"/>
            <a:ext cx="12851018" cy="68494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0EFD5-32EF-2735-5D91-D892A36B9B8E}"/>
              </a:ext>
            </a:extLst>
          </p:cNvPr>
          <p:cNvSpPr txBox="1"/>
          <p:nvPr/>
        </p:nvSpPr>
        <p:spPr>
          <a:xfrm>
            <a:off x="-1853509" y="553809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96F5098-D264-B2D7-BA14-C38F9E758B4D}"/>
              </a:ext>
            </a:extLst>
          </p:cNvPr>
          <p:cNvGrpSpPr/>
          <p:nvPr/>
        </p:nvGrpSpPr>
        <p:grpSpPr>
          <a:xfrm>
            <a:off x="2139696" y="3631242"/>
            <a:ext cx="1365504" cy="304783"/>
            <a:chOff x="2139696" y="3631242"/>
            <a:chExt cx="1365504" cy="30478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7DC549-346E-9198-B0A3-A33E16613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496" y="3783634"/>
              <a:ext cx="106070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C43B91B-B6E7-6DB1-8F73-645D4C882DDA}"/>
                </a:ext>
              </a:extLst>
            </p:cNvPr>
            <p:cNvSpPr/>
            <p:nvPr/>
          </p:nvSpPr>
          <p:spPr>
            <a:xfrm>
              <a:off x="2139696" y="3631242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1D2F54-BAF9-8F97-06E9-9BF592F726E9}"/>
              </a:ext>
            </a:extLst>
          </p:cNvPr>
          <p:cNvSpPr/>
          <p:nvPr/>
        </p:nvSpPr>
        <p:spPr>
          <a:xfrm>
            <a:off x="3675888" y="2839973"/>
            <a:ext cx="1792224" cy="16581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31E22A-FF7D-7E7D-A1C6-752EF0C8E0B9}"/>
              </a:ext>
            </a:extLst>
          </p:cNvPr>
          <p:cNvSpPr/>
          <p:nvPr/>
        </p:nvSpPr>
        <p:spPr>
          <a:xfrm>
            <a:off x="3765499" y="2291333"/>
            <a:ext cx="1613002" cy="14923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5252AA-519B-98CD-A64D-C060963BF582}"/>
              </a:ext>
            </a:extLst>
          </p:cNvPr>
          <p:cNvSpPr/>
          <p:nvPr/>
        </p:nvSpPr>
        <p:spPr>
          <a:xfrm>
            <a:off x="3855111" y="1742693"/>
            <a:ext cx="1433779" cy="13268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66830A-A9A5-35FD-FF51-7B0BC0613CD9}"/>
              </a:ext>
            </a:extLst>
          </p:cNvPr>
          <p:cNvSpPr/>
          <p:nvPr/>
        </p:nvSpPr>
        <p:spPr>
          <a:xfrm>
            <a:off x="3926800" y="1194056"/>
            <a:ext cx="1290401" cy="11941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189780-BBC3-BC73-6EE6-D21FE7C10F33}"/>
              </a:ext>
            </a:extLst>
          </p:cNvPr>
          <p:cNvSpPr/>
          <p:nvPr/>
        </p:nvSpPr>
        <p:spPr>
          <a:xfrm>
            <a:off x="3991320" y="645415"/>
            <a:ext cx="1161361" cy="1074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E44B4C-5A7C-3CCF-1507-F2831181BED6}"/>
              </a:ext>
            </a:extLst>
          </p:cNvPr>
          <p:cNvGrpSpPr/>
          <p:nvPr/>
        </p:nvGrpSpPr>
        <p:grpSpPr>
          <a:xfrm>
            <a:off x="2139696" y="1103384"/>
            <a:ext cx="1715415" cy="304783"/>
            <a:chOff x="2139696" y="1103384"/>
            <a:chExt cx="1715415" cy="304783"/>
          </a:xfrm>
          <a:solidFill>
            <a:srgbClr val="FF9800"/>
          </a:solidFill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13229A4-ABDA-B559-DE74-0C613AD059DE}"/>
                </a:ext>
              </a:extLst>
            </p:cNvPr>
            <p:cNvCxnSpPr/>
            <p:nvPr/>
          </p:nvCxnSpPr>
          <p:spPr>
            <a:xfrm flipH="1">
              <a:off x="2444496" y="1255776"/>
              <a:ext cx="1410615" cy="0"/>
            </a:xfrm>
            <a:prstGeom prst="line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8B5597-2C4E-9611-CD37-C5FFE0A773D2}"/>
                </a:ext>
              </a:extLst>
            </p:cNvPr>
            <p:cNvSpPr/>
            <p:nvPr/>
          </p:nvSpPr>
          <p:spPr>
            <a:xfrm>
              <a:off x="2139696" y="1103384"/>
              <a:ext cx="304800" cy="30478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5E3A69-2BE7-D1C8-CF20-700D595C1BA7}"/>
              </a:ext>
            </a:extLst>
          </p:cNvPr>
          <p:cNvSpPr txBox="1"/>
          <p:nvPr/>
        </p:nvSpPr>
        <p:spPr>
          <a:xfrm>
            <a:off x="1675885" y="868350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  <a:endParaRPr lang="en-US" sz="44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1447D-3BFC-8FF2-0422-C9BEF526DC66}"/>
              </a:ext>
            </a:extLst>
          </p:cNvPr>
          <p:cNvGrpSpPr/>
          <p:nvPr/>
        </p:nvGrpSpPr>
        <p:grpSpPr>
          <a:xfrm>
            <a:off x="5378501" y="1693505"/>
            <a:ext cx="1576206" cy="304783"/>
            <a:chOff x="5281721" y="1705194"/>
            <a:chExt cx="1576206" cy="30478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059223-BD4B-9C29-5253-AFA116F92E06}"/>
                </a:ext>
              </a:extLst>
            </p:cNvPr>
            <p:cNvCxnSpPr>
              <a:cxnSpLocks/>
            </p:cNvCxnSpPr>
            <p:nvPr/>
          </p:nvCxnSpPr>
          <p:spPr>
            <a:xfrm>
              <a:off x="5281721" y="1857586"/>
              <a:ext cx="127140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3090F2-C967-2C02-9774-4FB191A3BF29}"/>
                </a:ext>
              </a:extLst>
            </p:cNvPr>
            <p:cNvSpPr/>
            <p:nvPr/>
          </p:nvSpPr>
          <p:spPr>
            <a:xfrm flipH="1">
              <a:off x="6553127" y="1705194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1450386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0A8CA-58DA-9209-4CAA-14FB95628F33}"/>
              </a:ext>
            </a:extLst>
          </p:cNvPr>
          <p:cNvSpPr txBox="1"/>
          <p:nvPr/>
        </p:nvSpPr>
        <p:spPr>
          <a:xfrm>
            <a:off x="7415039" y="1498757"/>
            <a:ext cx="175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Motives for </a:t>
            </a:r>
          </a:p>
          <a:p>
            <a:r>
              <a:rPr lang="en-US" sz="1600" b="1" dirty="0" smtClean="0"/>
              <a:t>Robust Generative</a:t>
            </a:r>
          </a:p>
          <a:p>
            <a:r>
              <a:rPr lang="en-US" sz="1600" b="1" dirty="0" smtClean="0"/>
              <a:t>Models </a:t>
            </a:r>
            <a:endParaRPr lang="en-US" sz="16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B83AC4-669E-D740-2D53-AAD1DC7AE9BC}"/>
              </a:ext>
            </a:extLst>
          </p:cNvPr>
          <p:cNvGrpSpPr/>
          <p:nvPr/>
        </p:nvGrpSpPr>
        <p:grpSpPr>
          <a:xfrm>
            <a:off x="2139696" y="2354189"/>
            <a:ext cx="1554114" cy="304783"/>
            <a:chOff x="2139696" y="2354189"/>
            <a:chExt cx="1554114" cy="30478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6E56B7-6B3A-B011-50C2-3CC37AA72C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496" y="2506581"/>
              <a:ext cx="1249314" cy="131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35B74D-9631-2112-8D32-8E45B169D864}"/>
                </a:ext>
              </a:extLst>
            </p:cNvPr>
            <p:cNvSpPr/>
            <p:nvPr/>
          </p:nvSpPr>
          <p:spPr>
            <a:xfrm>
              <a:off x="2139696" y="235418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7866738-657D-9964-D335-A7597CBEC89A}"/>
              </a:ext>
            </a:extLst>
          </p:cNvPr>
          <p:cNvSpPr txBox="1"/>
          <p:nvPr/>
        </p:nvSpPr>
        <p:spPr>
          <a:xfrm>
            <a:off x="1670684" y="2121860"/>
            <a:ext cx="5229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673EEA-86CF-0E5F-8356-3616471443E9}"/>
              </a:ext>
            </a:extLst>
          </p:cNvPr>
          <p:cNvSpPr txBox="1"/>
          <p:nvPr/>
        </p:nvSpPr>
        <p:spPr>
          <a:xfrm>
            <a:off x="104378" y="2219827"/>
            <a:ext cx="163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Background &amp; </a:t>
            </a:r>
          </a:p>
          <a:p>
            <a:pPr algn="ctr"/>
            <a:r>
              <a:rPr lang="en-US" sz="1600" b="1" dirty="0" smtClean="0"/>
              <a:t>Literature review</a:t>
            </a:r>
            <a:endParaRPr lang="en-US" sz="1600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97362A-C684-9C08-405C-D2D178C03F10}"/>
              </a:ext>
            </a:extLst>
          </p:cNvPr>
          <p:cNvGrpSpPr/>
          <p:nvPr/>
        </p:nvGrpSpPr>
        <p:grpSpPr>
          <a:xfrm>
            <a:off x="5557723" y="2909119"/>
            <a:ext cx="1396984" cy="304783"/>
            <a:chOff x="5557723" y="2909119"/>
            <a:chExt cx="1396984" cy="30478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524F04-7FA4-7F60-0DBD-9EC318B2D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7723" y="3061511"/>
              <a:ext cx="1092184" cy="804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DC829D-5ECA-AF69-F852-E9945705C755}"/>
                </a:ext>
              </a:extLst>
            </p:cNvPr>
            <p:cNvSpPr/>
            <p:nvPr/>
          </p:nvSpPr>
          <p:spPr>
            <a:xfrm flipH="1">
              <a:off x="6649907" y="290911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2676789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237C03-2EBB-99F8-5375-4684E73B60FD}"/>
              </a:ext>
            </a:extLst>
          </p:cNvPr>
          <p:cNvSpPr txBox="1"/>
          <p:nvPr/>
        </p:nvSpPr>
        <p:spPr>
          <a:xfrm>
            <a:off x="7514803" y="2786716"/>
            <a:ext cx="1334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Our ideas &amp; </a:t>
            </a:r>
          </a:p>
          <a:p>
            <a:pPr algn="ctr"/>
            <a:r>
              <a:rPr lang="en-US" sz="1600" b="1" dirty="0" smtClean="0"/>
              <a:t>Methodology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3EDB0F-E717-83E8-2EDB-FA2C05D15875}"/>
              </a:ext>
            </a:extLst>
          </p:cNvPr>
          <p:cNvSpPr txBox="1"/>
          <p:nvPr/>
        </p:nvSpPr>
        <p:spPr>
          <a:xfrm>
            <a:off x="1675885" y="3406959"/>
            <a:ext cx="5587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5CC5C7-6F0A-C408-11FF-079267632C94}"/>
              </a:ext>
            </a:extLst>
          </p:cNvPr>
          <p:cNvSpPr txBox="1"/>
          <p:nvPr/>
        </p:nvSpPr>
        <p:spPr>
          <a:xfrm>
            <a:off x="-75490" y="3289201"/>
            <a:ext cx="2061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Conclusion,</a:t>
            </a:r>
          </a:p>
          <a:p>
            <a:pPr algn="ctr"/>
            <a:r>
              <a:rPr lang="en-US" b="1" dirty="0" smtClean="0"/>
              <a:t>Timeline,</a:t>
            </a:r>
            <a:endParaRPr lang="en-US" b="1" dirty="0"/>
          </a:p>
          <a:p>
            <a:pPr algn="ctr"/>
            <a:r>
              <a:rPr lang="en-US" b="1" dirty="0" smtClean="0"/>
              <a:t>References &amp;</a:t>
            </a:r>
          </a:p>
          <a:p>
            <a:pPr algn="ctr"/>
            <a:r>
              <a:rPr lang="en-US" b="1" dirty="0" smtClean="0"/>
              <a:t>Acknowledgements</a:t>
            </a:r>
            <a:endParaRPr 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713E53-01C7-C4B0-396D-3AE77939D4C8}"/>
              </a:ext>
            </a:extLst>
          </p:cNvPr>
          <p:cNvSpPr txBox="1"/>
          <p:nvPr/>
        </p:nvSpPr>
        <p:spPr>
          <a:xfrm>
            <a:off x="0" y="477416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EE8509-0646-4269-BDD5-5D16CDC4E1DB}" type="slidenum">
              <a:rPr lang="en-US" smtClean="0"/>
              <a:t>3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3675888" y="214778"/>
            <a:ext cx="156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Overview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65679" y="1070572"/>
            <a:ext cx="15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brief overview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143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3" grpId="0"/>
      <p:bldP spid="23" grpId="0"/>
      <p:bldP spid="24" grpId="0"/>
      <p:bldP spid="33" grpId="0"/>
      <p:bldP spid="36" grpId="0"/>
      <p:bldP spid="46" grpId="0"/>
      <p:bldP spid="47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8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199864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9" name="StaticPath">
            <a:extLst>
              <a:ext uri="{FF2B5EF4-FFF2-40B4-BE49-F238E27FC236}">
                <a16:creationId xmlns:a16="http://schemas.microsoft.com/office/drawing/2014/main" id="{3715AE43-92BA-A803-3CC8-42251CC3D397}"/>
              </a:ext>
            </a:extLst>
          </p:cNvPr>
          <p:cNvSpPr/>
          <p:nvPr/>
        </p:nvSpPr>
        <p:spPr>
          <a:xfrm>
            <a:off x="1281627" y="4311238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15535" y="255771"/>
            <a:ext cx="4962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Generative AI Acknowledgement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541020" y="1023969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Generative AI is a type of artificial intelligence that learns patterns in data to create new content that is similar to the original—such as text, images, music, or code</a:t>
            </a:r>
            <a:r>
              <a:rPr lang="en-US" dirty="0" smtClean="0"/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Arial" panose="020B0604020202020204" pitchFamily="34" charset="0"/>
              </a:rPr>
              <a:t>Examples people use daily: GPT (LLMs), BERT, Stable Diffusion, Speech-to-Text (STT</a:t>
            </a:r>
            <a:r>
              <a:rPr lang="en-US" altLang="en-US" sz="1600" dirty="0" smtClean="0">
                <a:latin typeface="Arial" panose="020B0604020202020204" pitchFamily="34" charset="0"/>
              </a:rPr>
              <a:t>), </a:t>
            </a:r>
            <a:r>
              <a:rPr lang="en-US" sz="1600" dirty="0">
                <a:latin typeface="Arial" panose="020B0604020202020204" pitchFamily="34" charset="0"/>
              </a:rPr>
              <a:t>DALL·E</a:t>
            </a:r>
            <a:r>
              <a:rPr lang="en-US" sz="1600" dirty="0" smtClean="0"/>
              <a:t>,</a:t>
            </a:r>
            <a:r>
              <a:rPr lang="en-US" altLang="en-US" sz="1600" dirty="0" smtClean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etc</a:t>
            </a:r>
            <a:r>
              <a:rPr lang="en-US" altLang="en-US" dirty="0" smtClean="0">
                <a:latin typeface="Arial" panose="020B0604020202020204" pitchFamily="34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Vs. Classic AI (encoder-decoder): Creates vs. predicts.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458">
            <a:off x="6880861" y="4014786"/>
            <a:ext cx="1805940" cy="1128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12863">
            <a:off x="7871712" y="3710659"/>
            <a:ext cx="1115056" cy="3716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860" y="3689554"/>
            <a:ext cx="1013619" cy="4138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19" y="1124971"/>
            <a:ext cx="1469358" cy="1380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60C2D5-35BF-82BC-BE56-6A142F14163D}"/>
              </a:ext>
            </a:extLst>
          </p:cNvPr>
          <p:cNvSpPr txBox="1"/>
          <p:nvPr/>
        </p:nvSpPr>
        <p:spPr>
          <a:xfrm>
            <a:off x="6747969" y="844173"/>
            <a:ext cx="207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Classic AI Architecture</a:t>
            </a:r>
            <a:endParaRPr 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60C2D5-35BF-82BC-BE56-6A142F14163D}"/>
              </a:ext>
            </a:extLst>
          </p:cNvPr>
          <p:cNvSpPr txBox="1"/>
          <p:nvPr/>
        </p:nvSpPr>
        <p:spPr>
          <a:xfrm>
            <a:off x="6841104" y="3189936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</a:t>
            </a:r>
            <a:r>
              <a:rPr lang="en-US" sz="1600" b="1" dirty="0" smtClean="0"/>
              <a:t>ome </a:t>
            </a:r>
            <a:r>
              <a:rPr lang="en-US" sz="1600" b="1" dirty="0" err="1" smtClean="0"/>
              <a:t>GenAI</a:t>
            </a:r>
            <a:r>
              <a:rPr lang="en-US" sz="1600" b="1" dirty="0" smtClean="0"/>
              <a:t> models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552244" y="1594654"/>
                <a:ext cx="297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244" y="1594654"/>
                <a:ext cx="297180" cy="369332"/>
              </a:xfrm>
              <a:prstGeom prst="rect">
                <a:avLst/>
              </a:prstGeom>
              <a:blipFill>
                <a:blip r:embed="rId6"/>
                <a:stretch>
                  <a:fillRect r="-20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61078" y="2279230"/>
                <a:ext cx="13382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8" y="2279230"/>
                <a:ext cx="1338243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814115" y="1618295"/>
                <a:ext cx="2971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5" y="1618295"/>
                <a:ext cx="2971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752307" y="194215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  <a:endParaRPr lang="en-US" sz="36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64" y="4774168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4/22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61298" y="48049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Image 1.2 Some Gen AI </a:t>
            </a:r>
            <a:r>
              <a:rPr lang="en-US" sz="800" dirty="0" err="1" smtClean="0"/>
              <a:t>modles</a:t>
            </a:r>
            <a:endParaRPr lang="en-US" sz="800" dirty="0" smtClean="0"/>
          </a:p>
          <a:p>
            <a:r>
              <a:rPr lang="en-US" sz="800" dirty="0" smtClean="0">
                <a:solidFill>
                  <a:schemeClr val="accent5"/>
                </a:solidFill>
              </a:rPr>
              <a:t>https</a:t>
            </a:r>
            <a:r>
              <a:rPr lang="en-US" sz="800" dirty="0">
                <a:solidFill>
                  <a:schemeClr val="accent5"/>
                </a:solidFill>
              </a:rPr>
              <a:t>://www.redbubble.com/i/sticker/Chat-GPT-3-logo-by-MrShy/135880042.EJUG5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11803" y="26401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Image 1.1 a simple neural network</a:t>
            </a:r>
          </a:p>
          <a:p>
            <a:r>
              <a:rPr lang="en-US" sz="800" dirty="0" smtClean="0">
                <a:solidFill>
                  <a:schemeClr val="accent5"/>
                </a:solidFill>
                <a:hlinkClick r:id="rId9"/>
              </a:rPr>
              <a:t>https</a:t>
            </a:r>
            <a:r>
              <a:rPr lang="en-US" sz="800" dirty="0">
                <a:solidFill>
                  <a:schemeClr val="accent5"/>
                </a:solidFill>
                <a:hlinkClick r:id="rId9"/>
              </a:rPr>
              <a:t>://</a:t>
            </a:r>
            <a:r>
              <a:rPr lang="en-US" sz="800" dirty="0" smtClean="0">
                <a:solidFill>
                  <a:schemeClr val="accent5"/>
                </a:solidFill>
                <a:hlinkClick r:id="rId9"/>
              </a:rPr>
              <a:t>pyimagesearch.com/2016/09/26/a-simple-neural-network-with</a:t>
            </a:r>
            <a:endParaRPr lang="en-US" sz="800" dirty="0" smtClean="0">
              <a:solidFill>
                <a:schemeClr val="accent5"/>
              </a:solidFill>
            </a:endParaRPr>
          </a:p>
          <a:p>
            <a:r>
              <a:rPr lang="en-US" sz="800" b="1" u="sng" dirty="0" smtClean="0">
                <a:solidFill>
                  <a:schemeClr val="accent5"/>
                </a:solidFill>
              </a:rPr>
              <a:t>-</a:t>
            </a:r>
            <a:r>
              <a:rPr lang="en-US" sz="800" b="1" u="sng" dirty="0">
                <a:solidFill>
                  <a:schemeClr val="accent1"/>
                </a:solidFill>
              </a:rPr>
              <a:t>python-and-keras/</a:t>
            </a:r>
          </a:p>
        </p:txBody>
      </p:sp>
    </p:spTree>
    <p:extLst>
      <p:ext uri="{BB962C8B-B14F-4D97-AF65-F5344CB8AC3E}">
        <p14:creationId xmlns:p14="http://schemas.microsoft.com/office/powerpoint/2010/main" val="36216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8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199864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9" name="StaticPath">
            <a:extLst>
              <a:ext uri="{FF2B5EF4-FFF2-40B4-BE49-F238E27FC236}">
                <a16:creationId xmlns:a16="http://schemas.microsoft.com/office/drawing/2014/main" id="{3715AE43-92BA-A803-3CC8-42251CC3D397}"/>
              </a:ext>
            </a:extLst>
          </p:cNvPr>
          <p:cNvSpPr/>
          <p:nvPr/>
        </p:nvSpPr>
        <p:spPr>
          <a:xfrm>
            <a:off x="1281627" y="4311238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15535" y="255771"/>
            <a:ext cx="4962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Generative AI Acknowledgement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630810" y="943374"/>
            <a:ext cx="12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Impainting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05" y="1345025"/>
            <a:ext cx="2183499" cy="17554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2865" y="1048573"/>
            <a:ext cx="1931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</a:t>
            </a:r>
            <a:r>
              <a:rPr lang="en-US" dirty="0" smtClean="0"/>
              <a:t>Generation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41359" y="3504612"/>
            <a:ext cx="167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Text Generation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9851" y="3276538"/>
            <a:ext cx="1425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Style transfer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92" y="3587408"/>
            <a:ext cx="3709954" cy="118110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585" y="1831368"/>
            <a:ext cx="3902890" cy="175604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333605" y="1360166"/>
            <a:ext cx="1358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Text </a:t>
            </a:r>
            <a:r>
              <a:rPr lang="en-US" dirty="0" smtClean="0"/>
              <a:t>2 image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29675" y="3528039"/>
            <a:ext cx="2748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Image1.4: Different Text to image model image generation</a:t>
            </a:r>
          </a:p>
          <a:p>
            <a:r>
              <a:rPr lang="en-US" sz="800" dirty="0" smtClean="0">
                <a:solidFill>
                  <a:schemeClr val="accent5"/>
                </a:solidFill>
              </a:rPr>
              <a:t>https</a:t>
            </a:r>
            <a:r>
              <a:rPr lang="en-US" sz="800" dirty="0">
                <a:solidFill>
                  <a:schemeClr val="accent5"/>
                </a:solidFill>
              </a:rPr>
              <a:t>://engineering.empathy.co/image-generation-with-ai-models/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891663" y="478056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Image 1.5 Style Transfer</a:t>
            </a:r>
            <a:endParaRPr lang="en-US" sz="800" dirty="0"/>
          </a:p>
          <a:p>
            <a:r>
              <a:rPr lang="en-US" sz="800" dirty="0" smtClean="0">
                <a:solidFill>
                  <a:schemeClr val="accent5"/>
                </a:solidFill>
              </a:rPr>
              <a:t>https</a:t>
            </a:r>
            <a:r>
              <a:rPr lang="en-US" sz="800" dirty="0">
                <a:solidFill>
                  <a:schemeClr val="accent5"/>
                </a:solidFill>
              </a:rPr>
              <a:t>://medium.com/@</a:t>
            </a:r>
            <a:r>
              <a:rPr lang="en-US" sz="800" dirty="0" smtClean="0">
                <a:solidFill>
                  <a:schemeClr val="accent5"/>
                </a:solidFill>
              </a:rPr>
              <a:t>enoshshr/style-transfer-using-neural-networks-ed62fd1e1dd3</a:t>
            </a:r>
            <a:endParaRPr lang="en-US" sz="800" dirty="0">
              <a:solidFill>
                <a:schemeClr val="accent5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00396" y="310614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smtClean="0"/>
              <a:t>1.3 </a:t>
            </a:r>
            <a:r>
              <a:rPr lang="en-US" sz="800" dirty="0" err="1" smtClean="0"/>
              <a:t>Impainting</a:t>
            </a:r>
            <a:r>
              <a:rPr lang="en-US" sz="800" dirty="0" smtClean="0"/>
              <a:t> Task</a:t>
            </a:r>
            <a:endParaRPr lang="en-US" sz="800" dirty="0">
              <a:solidFill>
                <a:schemeClr val="accent5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6047" y="199219"/>
            <a:ext cx="455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  <a:endParaRPr lang="en-US" sz="36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79" y="4749783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67" y="3318112"/>
            <a:ext cx="7744906" cy="14266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9220" y="942898"/>
            <a:ext cx="80761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</a:rPr>
              <a:t>Passing the image through Consecutive Gaussian Additive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</a:rPr>
              <a:t>finally reaching Gaussian Distribution.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</a:rPr>
              <a:t>Then, trying to go back through Gaussian Kernels.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</a:rPr>
              <a:t>Analogy</a:t>
            </a:r>
            <a:r>
              <a:rPr lang="en-US" sz="1400" dirty="0">
                <a:latin typeface="Arial" panose="020B0604020202020204" pitchFamily="34" charset="0"/>
              </a:rPr>
              <a:t>: Child lost in </a:t>
            </a:r>
            <a:r>
              <a:rPr lang="en-US" sz="1400" dirty="0" smtClean="0">
                <a:latin typeface="Arial" panose="020B0604020202020204" pitchFamily="34" charset="0"/>
              </a:rPr>
              <a:t>woods, learning &amp; trying to find </a:t>
            </a:r>
            <a:r>
              <a:rPr lang="en-US" sz="1400" dirty="0">
                <a:latin typeface="Arial" panose="020B0604020202020204" pitchFamily="34" charset="0"/>
              </a:rPr>
              <a:t>home.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" panose="020B0604020202020204" pitchFamily="34" charset="0"/>
              </a:rPr>
              <a:t>Use </a:t>
            </a:r>
            <a:r>
              <a:rPr lang="en-US" sz="1400" dirty="0">
                <a:latin typeface="Arial" panose="020B0604020202020204" pitchFamily="34" charset="0"/>
              </a:rPr>
              <a:t>Markov chains, unlike GANs’ normal sampling</a:t>
            </a:r>
            <a:r>
              <a:rPr lang="en-US" sz="1400" dirty="0" smtClean="0"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0" i="0" dirty="0" smtClean="0">
                <a:effectLst/>
                <a:latin typeface="Arial" panose="020B0604020202020204" pitchFamily="34" charset="0"/>
              </a:rPr>
              <a:t>Guidance in backward process.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6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199864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15535" y="255771"/>
            <a:ext cx="4390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Diffusion Models work?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306535" y="2661248"/>
                <a:ext cx="4561524" cy="3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endChr m:val="|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,(1 − 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  (5)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535" y="2661248"/>
                <a:ext cx="4561524" cy="370358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783091" y="1867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774168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00301" y="454466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Image 1.6 Diffusion Process</a:t>
            </a:r>
          </a:p>
          <a:p>
            <a:r>
              <a:rPr lang="en-US" sz="1000" dirty="0" smtClean="0">
                <a:solidFill>
                  <a:schemeClr val="accent5"/>
                </a:solidFill>
              </a:rPr>
              <a:t>https</a:t>
            </a:r>
            <a:r>
              <a:rPr lang="en-US" sz="1000" dirty="0">
                <a:solidFill>
                  <a:schemeClr val="accent5"/>
                </a:solidFill>
              </a:rPr>
              <a:t>://lilianweng.github.io/posts/2021-07-11-diffusion-models/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15535" y="2562690"/>
            <a:ext cx="4970125" cy="583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092291" y="2819740"/>
                <a:ext cx="628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91" y="2819740"/>
                <a:ext cx="62869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532492" y="2819740"/>
            <a:ext cx="196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8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199864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9" name="StaticPath">
            <a:extLst>
              <a:ext uri="{FF2B5EF4-FFF2-40B4-BE49-F238E27FC236}">
                <a16:creationId xmlns:a16="http://schemas.microsoft.com/office/drawing/2014/main" id="{3715AE43-92BA-A803-3CC8-42251CC3D397}"/>
              </a:ext>
            </a:extLst>
          </p:cNvPr>
          <p:cNvSpPr/>
          <p:nvPr/>
        </p:nvSpPr>
        <p:spPr>
          <a:xfrm>
            <a:off x="1281627" y="4311238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215535" y="255771"/>
            <a:ext cx="393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Consistency Models(CMs)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459415" y="1110362"/>
            <a:ext cx="80942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CMs are built upon the Probability Flow Ordinary Differential Equations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Bijective </a:t>
            </a:r>
            <a:r>
              <a:rPr lang="en-US" b="1" dirty="0"/>
              <a:t>mapping </a:t>
            </a:r>
            <a:r>
              <a:rPr lang="en-US" dirty="0"/>
              <a:t>between the data distribution and the noise </a:t>
            </a:r>
            <a:r>
              <a:rPr lang="en-US" dirty="0" smtClean="0"/>
              <a:t>distribution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Consistency condition</a:t>
            </a:r>
            <a:r>
              <a:rPr lang="en-US" dirty="0" smtClean="0"/>
              <a:t>: all </a:t>
            </a:r>
            <a:r>
              <a:rPr lang="en-US" dirty="0"/>
              <a:t>points along a sampling trajectory should map to the same initial data </a:t>
            </a:r>
            <a:r>
              <a:rPr lang="en-US" dirty="0" smtClean="0"/>
              <a:t>point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CMs can be trained either by distilling pre-trained diffusion models or as standalone generative </a:t>
            </a:r>
            <a:r>
              <a:rPr lang="en-US" dirty="0" smtClean="0"/>
              <a:t>models.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4014" y="1942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  <a:endParaRPr lang="en-US" sz="36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77" y="4774168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</a:t>
            </a:r>
            <a:r>
              <a:rPr lang="en-US" dirty="0" smtClean="0"/>
              <a:t>/22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16" y="3404306"/>
            <a:ext cx="3810013" cy="14536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91663" y="478056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Image 2.2  Consistency Process on some image</a:t>
            </a:r>
            <a:endParaRPr lang="en-US" sz="800" dirty="0"/>
          </a:p>
          <a:p>
            <a:r>
              <a:rPr lang="en-US" sz="800" dirty="0" smtClean="0">
                <a:solidFill>
                  <a:schemeClr val="accent5"/>
                </a:solidFill>
              </a:rPr>
              <a:t>https</a:t>
            </a:r>
            <a:r>
              <a:rPr lang="en-US" sz="800" dirty="0">
                <a:solidFill>
                  <a:schemeClr val="accent5"/>
                </a:solidFill>
              </a:rPr>
              <a:t>://medium.com/@</a:t>
            </a:r>
            <a:r>
              <a:rPr lang="en-US" sz="800" dirty="0" smtClean="0">
                <a:solidFill>
                  <a:schemeClr val="accent5"/>
                </a:solidFill>
              </a:rPr>
              <a:t>enoshshr/style-transfer-using-neural-networks-ed62fd1e1dd3</a:t>
            </a:r>
            <a:endParaRPr lang="en-US" sz="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2151349" y="301834"/>
            <a:ext cx="2114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CMs </a:t>
            </a:r>
            <a:r>
              <a:rPr lang="en-US" sz="2800" dirty="0" err="1" smtClean="0"/>
              <a:t>v.s</a:t>
            </a:r>
            <a:r>
              <a:rPr lang="en-US" sz="2800" dirty="0" smtClean="0"/>
              <a:t>. DMs</a:t>
            </a:r>
            <a:endParaRPr lang="en-US" sz="2800" dirty="0"/>
          </a:p>
        </p:txBody>
      </p:sp>
      <p:sp>
        <p:nvSpPr>
          <p:cNvPr id="5" name="StaticPath">
            <a:extLst>
              <a:ext uri="{FF2B5EF4-FFF2-40B4-BE49-F238E27FC236}">
                <a16:creationId xmlns:a16="http://schemas.microsoft.com/office/drawing/2014/main" id="{1857A417-AE24-4F9C-D0EF-39EE1DC3C39F}"/>
              </a:ext>
            </a:extLst>
          </p:cNvPr>
          <p:cNvSpPr/>
          <p:nvPr/>
        </p:nvSpPr>
        <p:spPr>
          <a:xfrm>
            <a:off x="-2816523" y="-2841928"/>
            <a:ext cx="5032058" cy="5032058"/>
          </a:xfrm>
          <a:prstGeom prst="ellipse">
            <a:avLst/>
          </a:prstGeom>
          <a:solidFill>
            <a:srgbClr val="000000">
              <a:alpha val="6000"/>
            </a:srgbClr>
          </a:solidFill>
          <a:ln/>
        </p:spPr>
      </p:sp>
      <p:sp>
        <p:nvSpPr>
          <p:cNvPr id="7" name="StaticPath">
            <a:extLst>
              <a:ext uri="{FF2B5EF4-FFF2-40B4-BE49-F238E27FC236}">
                <a16:creationId xmlns:a16="http://schemas.microsoft.com/office/drawing/2014/main" id="{894E21C1-B3E2-9612-36FB-432985369EDA}"/>
              </a:ext>
            </a:extLst>
          </p:cNvPr>
          <p:cNvSpPr/>
          <p:nvPr/>
        </p:nvSpPr>
        <p:spPr>
          <a:xfrm>
            <a:off x="7847298" y="-1372466"/>
            <a:ext cx="2394585" cy="2394585"/>
          </a:xfrm>
          <a:prstGeom prst="ellipse">
            <a:avLst/>
          </a:prstGeom>
          <a:solidFill>
            <a:srgbClr val="000000">
              <a:alpha val="0"/>
            </a:srgbClr>
          </a:solidFill>
          <a:ln w="423333">
            <a:solidFill>
              <a:srgbClr val="FF9800"/>
            </a:solidFill>
            <a:prstDash val="solid"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9B3897-409A-75A3-DA63-3B328B6AF711}"/>
              </a:ext>
            </a:extLst>
          </p:cNvPr>
          <p:cNvSpPr/>
          <p:nvPr/>
        </p:nvSpPr>
        <p:spPr>
          <a:xfrm>
            <a:off x="562826" y="1250143"/>
            <a:ext cx="2759108" cy="497698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60699" y="1317383"/>
            <a:ext cx="328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 Diffusion Models:</a:t>
            </a:r>
            <a:endParaRPr lang="en-US" b="1" i="1" dirty="0"/>
          </a:p>
        </p:txBody>
      </p:sp>
      <p:sp>
        <p:nvSpPr>
          <p:cNvPr id="24" name="Rectangle 23"/>
          <p:cNvSpPr/>
          <p:nvPr/>
        </p:nvSpPr>
        <p:spPr>
          <a:xfrm>
            <a:off x="1783091" y="186715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  <a:endParaRPr lang="en-US" sz="36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774168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</a:t>
            </a:r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92980" y="1981240"/>
            <a:ext cx="3819645" cy="695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529017" y="4171912"/>
                <a:ext cx="446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4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017" y="4171912"/>
                <a:ext cx="446045" cy="369332"/>
              </a:xfrm>
              <a:prstGeom prst="rect">
                <a:avLst/>
              </a:prstGeom>
              <a:blipFill>
                <a:blip r:embed="rId2"/>
                <a:stretch>
                  <a:fillRect l="-5479" r="-32877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7603" y="2094659"/>
                <a:ext cx="3297305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03" y="2094659"/>
                <a:ext cx="3297305" cy="415498"/>
              </a:xfrm>
              <a:prstGeom prst="rect">
                <a:avLst/>
              </a:prstGeom>
              <a:blipFill>
                <a:blip r:embed="rId3"/>
                <a:stretch>
                  <a:fillRect l="-185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A9B3897-409A-75A3-DA63-3B328B6AF711}"/>
              </a:ext>
            </a:extLst>
          </p:cNvPr>
          <p:cNvSpPr/>
          <p:nvPr/>
        </p:nvSpPr>
        <p:spPr>
          <a:xfrm>
            <a:off x="569684" y="2971762"/>
            <a:ext cx="2759108" cy="497698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0692" y="3010756"/>
            <a:ext cx="25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 Consistency Models: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692980" y="3778656"/>
            <a:ext cx="4872943" cy="695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1537" y="3747057"/>
                <a:ext cx="5715827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𝛻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37" y="3747057"/>
                <a:ext cx="5715827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28932" y="2971762"/>
                <a:ext cx="4011804" cy="404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​=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​,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​[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​,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​,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932" y="2971762"/>
                <a:ext cx="4011804" cy="404534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315858" y="1260759"/>
                <a:ext cx="3500767" cy="404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​=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​,</m:t>
                          </m:r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​[ 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​,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858" y="1260759"/>
                <a:ext cx="3500767" cy="404534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4244908" y="1135538"/>
            <a:ext cx="3819645" cy="695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49433" y="2865522"/>
            <a:ext cx="3991303" cy="695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309265" y="3237253"/>
                <a:ext cx="446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4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65" y="3237253"/>
                <a:ext cx="446045" cy="369332"/>
              </a:xfrm>
              <a:prstGeom prst="rect">
                <a:avLst/>
              </a:prstGeom>
              <a:blipFill>
                <a:blip r:embed="rId7"/>
                <a:stretch>
                  <a:fillRect l="-4110" r="-34247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459292" y="2320032"/>
                <a:ext cx="446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292" y="2320032"/>
                <a:ext cx="446045" cy="369332"/>
              </a:xfrm>
              <a:prstGeom prst="rect">
                <a:avLst/>
              </a:prstGeom>
              <a:blipFill>
                <a:blip r:embed="rId8"/>
                <a:stretch>
                  <a:fillRect l="-5479" r="-3287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047704" y="1505947"/>
                <a:ext cx="446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704" y="1505947"/>
                <a:ext cx="446045" cy="369332"/>
              </a:xfrm>
              <a:prstGeom prst="rect">
                <a:avLst/>
              </a:prstGeom>
              <a:blipFill>
                <a:blip r:embed="rId9"/>
                <a:stretch>
                  <a:fillRect l="-4110" r="-34247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704360" y="759358"/>
            <a:ext cx="290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DM Loss function objective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78117" y="2507273"/>
            <a:ext cx="290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CM Loss function 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96F5098-D264-B2D7-BA14-C38F9E758B4D}"/>
              </a:ext>
            </a:extLst>
          </p:cNvPr>
          <p:cNvGrpSpPr/>
          <p:nvPr/>
        </p:nvGrpSpPr>
        <p:grpSpPr>
          <a:xfrm>
            <a:off x="2139696" y="3631242"/>
            <a:ext cx="1365504" cy="304783"/>
            <a:chOff x="2139696" y="3631242"/>
            <a:chExt cx="1365504" cy="30478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7DC549-346E-9198-B0A3-A33E16613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496" y="3783634"/>
              <a:ext cx="106070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C43B91B-B6E7-6DB1-8F73-645D4C882DDA}"/>
                </a:ext>
              </a:extLst>
            </p:cNvPr>
            <p:cNvSpPr/>
            <p:nvPr/>
          </p:nvSpPr>
          <p:spPr>
            <a:xfrm>
              <a:off x="2139696" y="3631242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1D2F54-BAF9-8F97-06E9-9BF592F726E9}"/>
              </a:ext>
            </a:extLst>
          </p:cNvPr>
          <p:cNvSpPr/>
          <p:nvPr/>
        </p:nvSpPr>
        <p:spPr>
          <a:xfrm>
            <a:off x="3675888" y="2839973"/>
            <a:ext cx="1792224" cy="16581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31E22A-FF7D-7E7D-A1C6-752EF0C8E0B9}"/>
              </a:ext>
            </a:extLst>
          </p:cNvPr>
          <p:cNvSpPr/>
          <p:nvPr/>
        </p:nvSpPr>
        <p:spPr>
          <a:xfrm>
            <a:off x="3765499" y="2291333"/>
            <a:ext cx="1613002" cy="14923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5252AA-519B-98CD-A64D-C060963BF582}"/>
              </a:ext>
            </a:extLst>
          </p:cNvPr>
          <p:cNvSpPr/>
          <p:nvPr/>
        </p:nvSpPr>
        <p:spPr>
          <a:xfrm>
            <a:off x="3855111" y="1742693"/>
            <a:ext cx="1433779" cy="13268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66830A-A9A5-35FD-FF51-7B0BC0613CD9}"/>
              </a:ext>
            </a:extLst>
          </p:cNvPr>
          <p:cNvSpPr/>
          <p:nvPr/>
        </p:nvSpPr>
        <p:spPr>
          <a:xfrm>
            <a:off x="3926800" y="1194056"/>
            <a:ext cx="1290401" cy="11941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189780-BBC3-BC73-6EE6-D21FE7C10F33}"/>
              </a:ext>
            </a:extLst>
          </p:cNvPr>
          <p:cNvSpPr/>
          <p:nvPr/>
        </p:nvSpPr>
        <p:spPr>
          <a:xfrm>
            <a:off x="3991320" y="645415"/>
            <a:ext cx="1161361" cy="1074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>
            <a:bevelT h="1016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E3A69-2BE7-D1C8-CF20-700D595C1BA7}"/>
              </a:ext>
            </a:extLst>
          </p:cNvPr>
          <p:cNvSpPr txBox="1"/>
          <p:nvPr/>
        </p:nvSpPr>
        <p:spPr>
          <a:xfrm>
            <a:off x="1675885" y="868350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  <a:ea typeface="Cambria Math" panose="02040503050406030204" pitchFamily="18" charset="0"/>
              </a:rPr>
              <a:t>1</a:t>
            </a:r>
            <a:endParaRPr lang="en-US" sz="4400" dirty="0">
              <a:latin typeface="Algerian" panose="04020705040A02060702" pitchFamily="82" charset="0"/>
              <a:ea typeface="Cambria Math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1450386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0A8CA-58DA-9209-4CAA-14FB95628F33}"/>
              </a:ext>
            </a:extLst>
          </p:cNvPr>
          <p:cNvSpPr txBox="1"/>
          <p:nvPr/>
        </p:nvSpPr>
        <p:spPr>
          <a:xfrm>
            <a:off x="7415039" y="1498757"/>
            <a:ext cx="1759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Motives for </a:t>
            </a:r>
          </a:p>
          <a:p>
            <a:r>
              <a:rPr lang="en-US" sz="1600" b="1" dirty="0" smtClean="0"/>
              <a:t>Robust Generative</a:t>
            </a:r>
          </a:p>
          <a:p>
            <a:r>
              <a:rPr lang="en-US" sz="1600" b="1" dirty="0" smtClean="0"/>
              <a:t>Models </a:t>
            </a:r>
            <a:endParaRPr lang="en-US" sz="16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B83AC4-669E-D740-2D53-AAD1DC7AE9BC}"/>
              </a:ext>
            </a:extLst>
          </p:cNvPr>
          <p:cNvGrpSpPr/>
          <p:nvPr/>
        </p:nvGrpSpPr>
        <p:grpSpPr>
          <a:xfrm>
            <a:off x="2139696" y="2354189"/>
            <a:ext cx="1554114" cy="304783"/>
            <a:chOff x="2139696" y="2354189"/>
            <a:chExt cx="1554114" cy="30478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6E56B7-6B3A-B011-50C2-3CC37AA72C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496" y="2506581"/>
              <a:ext cx="1249314" cy="131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35B74D-9631-2112-8D32-8E45B169D864}"/>
                </a:ext>
              </a:extLst>
            </p:cNvPr>
            <p:cNvSpPr/>
            <p:nvPr/>
          </p:nvSpPr>
          <p:spPr>
            <a:xfrm>
              <a:off x="2139696" y="235418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7866738-657D-9964-D335-A7597CBEC89A}"/>
              </a:ext>
            </a:extLst>
          </p:cNvPr>
          <p:cNvSpPr txBox="1"/>
          <p:nvPr/>
        </p:nvSpPr>
        <p:spPr>
          <a:xfrm>
            <a:off x="1670684" y="2121860"/>
            <a:ext cx="5229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673EEA-86CF-0E5F-8356-3616471443E9}"/>
              </a:ext>
            </a:extLst>
          </p:cNvPr>
          <p:cNvSpPr txBox="1"/>
          <p:nvPr/>
        </p:nvSpPr>
        <p:spPr>
          <a:xfrm>
            <a:off x="104378" y="2219827"/>
            <a:ext cx="1635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Background &amp; </a:t>
            </a:r>
          </a:p>
          <a:p>
            <a:pPr algn="ctr"/>
            <a:r>
              <a:rPr lang="en-US" sz="1600" b="1" dirty="0" smtClean="0"/>
              <a:t>Literature review</a:t>
            </a:r>
            <a:endParaRPr lang="en-US" sz="1600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97362A-C684-9C08-405C-D2D178C03F10}"/>
              </a:ext>
            </a:extLst>
          </p:cNvPr>
          <p:cNvGrpSpPr/>
          <p:nvPr/>
        </p:nvGrpSpPr>
        <p:grpSpPr>
          <a:xfrm>
            <a:off x="5557723" y="2909119"/>
            <a:ext cx="1396984" cy="304783"/>
            <a:chOff x="5557723" y="2909119"/>
            <a:chExt cx="1396984" cy="30478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524F04-7FA4-7F60-0DBD-9EC318B2D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7723" y="3061511"/>
              <a:ext cx="1092184" cy="804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DC829D-5ECA-AF69-F852-E9945705C755}"/>
                </a:ext>
              </a:extLst>
            </p:cNvPr>
            <p:cNvSpPr/>
            <p:nvPr/>
          </p:nvSpPr>
          <p:spPr>
            <a:xfrm flipH="1">
              <a:off x="6649907" y="290911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580D1E5-8132-32DD-932E-7EFB8AB8FF2F}"/>
              </a:ext>
            </a:extLst>
          </p:cNvPr>
          <p:cNvSpPr txBox="1"/>
          <p:nvPr/>
        </p:nvSpPr>
        <p:spPr>
          <a:xfrm>
            <a:off x="6954707" y="2676789"/>
            <a:ext cx="528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237C03-2EBB-99F8-5375-4684E73B60FD}"/>
              </a:ext>
            </a:extLst>
          </p:cNvPr>
          <p:cNvSpPr txBox="1"/>
          <p:nvPr/>
        </p:nvSpPr>
        <p:spPr>
          <a:xfrm>
            <a:off x="7514803" y="2786716"/>
            <a:ext cx="1334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Our ideas &amp; </a:t>
            </a:r>
          </a:p>
          <a:p>
            <a:pPr algn="ctr"/>
            <a:r>
              <a:rPr lang="en-US" sz="1600" b="1" dirty="0" smtClean="0"/>
              <a:t>Methodology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3EDB0F-E717-83E8-2EDB-FA2C05D15875}"/>
              </a:ext>
            </a:extLst>
          </p:cNvPr>
          <p:cNvSpPr txBox="1"/>
          <p:nvPr/>
        </p:nvSpPr>
        <p:spPr>
          <a:xfrm>
            <a:off x="1675885" y="3406959"/>
            <a:ext cx="5587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5CC5C7-6F0A-C408-11FF-079267632C94}"/>
              </a:ext>
            </a:extLst>
          </p:cNvPr>
          <p:cNvSpPr txBox="1"/>
          <p:nvPr/>
        </p:nvSpPr>
        <p:spPr>
          <a:xfrm>
            <a:off x="-75490" y="3289201"/>
            <a:ext cx="2061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Conclusion,</a:t>
            </a:r>
          </a:p>
          <a:p>
            <a:pPr algn="ctr"/>
            <a:r>
              <a:rPr lang="en-US" b="1" dirty="0" smtClean="0"/>
              <a:t>Timeline,</a:t>
            </a:r>
            <a:endParaRPr lang="en-US" b="1" dirty="0"/>
          </a:p>
          <a:p>
            <a:pPr algn="ctr"/>
            <a:r>
              <a:rPr lang="en-US" b="1" dirty="0" smtClean="0"/>
              <a:t>References &amp;</a:t>
            </a:r>
          </a:p>
          <a:p>
            <a:pPr algn="ctr"/>
            <a:r>
              <a:rPr lang="en-US" b="1" dirty="0" smtClean="0"/>
              <a:t>Acknowledgements</a:t>
            </a:r>
            <a:endParaRPr lang="en-US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713E53-01C7-C4B0-396D-3AE77939D4C8}"/>
              </a:ext>
            </a:extLst>
          </p:cNvPr>
          <p:cNvSpPr txBox="1"/>
          <p:nvPr/>
        </p:nvSpPr>
        <p:spPr>
          <a:xfrm>
            <a:off x="0" y="477416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EE8509-0646-4269-BDD5-5D16CDC4E1DB}" type="slidenum">
              <a:rPr lang="en-US" smtClean="0"/>
              <a:t>9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37EDC7-D5BB-473D-FE14-EA8351CDB3CF}"/>
              </a:ext>
            </a:extLst>
          </p:cNvPr>
          <p:cNvSpPr txBox="1"/>
          <p:nvPr/>
        </p:nvSpPr>
        <p:spPr>
          <a:xfrm>
            <a:off x="3675888" y="214778"/>
            <a:ext cx="156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Overview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65679" y="1070572"/>
            <a:ext cx="156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brief overview</a:t>
            </a:r>
            <a:endParaRPr lang="en-US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B83AC4-669E-D740-2D53-AAD1DC7AE9BC}"/>
              </a:ext>
            </a:extLst>
          </p:cNvPr>
          <p:cNvGrpSpPr/>
          <p:nvPr/>
        </p:nvGrpSpPr>
        <p:grpSpPr>
          <a:xfrm>
            <a:off x="2139696" y="1088954"/>
            <a:ext cx="1715414" cy="304783"/>
            <a:chOff x="2139696" y="2354189"/>
            <a:chExt cx="1554114" cy="30478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6E56B7-6B3A-B011-50C2-3CC37AA72C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496" y="2506581"/>
              <a:ext cx="1249314" cy="1312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B35B74D-9631-2112-8D32-8E45B169D864}"/>
                </a:ext>
              </a:extLst>
            </p:cNvPr>
            <p:cNvSpPr/>
            <p:nvPr/>
          </p:nvSpPr>
          <p:spPr>
            <a:xfrm>
              <a:off x="2139696" y="2354189"/>
              <a:ext cx="304800" cy="304783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60E97B-A658-E7C9-7979-1B1024378254}"/>
              </a:ext>
            </a:extLst>
          </p:cNvPr>
          <p:cNvGrpSpPr/>
          <p:nvPr/>
        </p:nvGrpSpPr>
        <p:grpSpPr>
          <a:xfrm>
            <a:off x="5378501" y="1693505"/>
            <a:ext cx="1576206" cy="304783"/>
            <a:chOff x="5281721" y="1705194"/>
            <a:chExt cx="1576206" cy="30478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A7E4B59-35CA-2DC3-54AB-07FB91BA640C}"/>
                </a:ext>
              </a:extLst>
            </p:cNvPr>
            <p:cNvCxnSpPr>
              <a:cxnSpLocks/>
            </p:cNvCxnSpPr>
            <p:nvPr/>
          </p:nvCxnSpPr>
          <p:spPr>
            <a:xfrm>
              <a:off x="5281721" y="1857586"/>
              <a:ext cx="127140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02193D-80BF-9ED4-7C4A-3B97469F9DBD}"/>
                </a:ext>
              </a:extLst>
            </p:cNvPr>
            <p:cNvSpPr/>
            <p:nvPr/>
          </p:nvSpPr>
          <p:spPr>
            <a:xfrm flipH="1">
              <a:off x="6553127" y="1705194"/>
              <a:ext cx="304800" cy="3047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87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3" grpId="0"/>
      <p:bldP spid="23" grpId="0"/>
      <p:bldP spid="24" grpId="0"/>
      <p:bldP spid="33" grpId="0"/>
      <p:bldP spid="36" grpId="0"/>
      <p:bldP spid="46" grpId="0"/>
      <p:bldP spid="47" grpId="0"/>
      <p:bldP spid="54" grpId="0"/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1256</Words>
  <Application>Microsoft Office PowerPoint</Application>
  <PresentationFormat>On-screen Show (16:9)</PresentationFormat>
  <Paragraphs>293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Algerian</vt:lpstr>
      <vt:lpstr>Arial</vt:lpstr>
      <vt:lpstr>Calibri</vt:lpstr>
      <vt:lpstr>Cambria Math</vt:lpstr>
      <vt:lpstr>CMMI9</vt:lpstr>
      <vt:lpstr>CMR9</vt:lpstr>
      <vt:lpstr>Google Sans</vt:lpstr>
      <vt:lpstr>Lucida Grande</vt:lpstr>
      <vt:lpstr>NimbusRomNo9L-Regu</vt:lpstr>
      <vt:lpstr>OpenSans-Bold</vt:lpstr>
      <vt:lpstr>OpenSans-Regular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99</cp:revision>
  <dcterms:created xsi:type="dcterms:W3CDTF">2024-11-18T08:34:22Z</dcterms:created>
  <dcterms:modified xsi:type="dcterms:W3CDTF">2025-11-04T13:28:24Z</dcterms:modified>
</cp:coreProperties>
</file>